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 id="2147483648" r:id="rId5"/>
  </p:sldMasterIdLst>
  <p:notesMasterIdLst>
    <p:notesMasterId r:id="rId18"/>
  </p:notesMasterIdLst>
  <p:handoutMasterIdLst>
    <p:handoutMasterId r:id="rId19"/>
  </p:handoutMasterIdLst>
  <p:sldIdLst>
    <p:sldId id="2147472654" r:id="rId6"/>
    <p:sldId id="268" r:id="rId7"/>
    <p:sldId id="257" r:id="rId8"/>
    <p:sldId id="2147472652" r:id="rId9"/>
    <p:sldId id="259" r:id="rId10"/>
    <p:sldId id="261" r:id="rId11"/>
    <p:sldId id="262" r:id="rId12"/>
    <p:sldId id="263" r:id="rId13"/>
    <p:sldId id="264" r:id="rId14"/>
    <p:sldId id="265" r:id="rId15"/>
    <p:sldId id="2147472655"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90682-6E15-900C-2746-298D2B7A0C2C}" name="Katie James" initials="KJ" userId="S::katie.james@etchuk.com::f6127a72-01e1-490b-a7fc-18a72d916fb7" providerId="AD"/>
  <p188:author id="{5F1679C6-1612-2967-816A-D3A7840CBFDF}" name="Emma Smethurst" initials="ES" userId="S::emma.smethurst@etchuk.com::647705ed-f523-45f3-a504-064184bf31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137C"/>
    <a:srgbClr val="171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9BA89-AB95-D46E-7F1D-308B82B64F65}" v="1" dt="2026-03-11T11:53:41.035"/>
    <p1510:client id="{B0986EF1-6637-8B4A-8033-43CD094C5B43}" v="2" dt="2026-03-11T15:55:53.012"/>
    <p1510:client id="{EABF4969-075A-C742-B1B7-9C98C9BC45DB}" v="13" dt="2026-03-11T15:26:51.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94652"/>
  </p:normalViewPr>
  <p:slideViewPr>
    <p:cSldViewPr snapToGrid="0">
      <p:cViewPr varScale="1">
        <p:scale>
          <a:sx n="100" d="100"/>
          <a:sy n="100" d="100"/>
        </p:scale>
        <p:origin x="672"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FC905D-38CA-EEE7-4EEF-E388D159B791}"/>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76FC69-6D1C-4D97-0BE1-F57846064BCB}"/>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2CBC258-A4E1-D644-97EA-7D710AC169F5}" type="datetimeFigureOut">
              <a:rPr lang="en-GB" smtClean="0"/>
              <a:t>12/03/2026</a:t>
            </a:fld>
            <a:endParaRPr lang="en-GB"/>
          </a:p>
        </p:txBody>
      </p:sp>
      <p:sp>
        <p:nvSpPr>
          <p:cNvPr id="4" name="Footer Placeholder 3">
            <a:extLst>
              <a:ext uri="{FF2B5EF4-FFF2-40B4-BE49-F238E27FC236}">
                <a16:creationId xmlns:a16="http://schemas.microsoft.com/office/drawing/2014/main" id="{5B3E5FA0-78CD-B145-5B68-C51BCD662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F3FC44-47B5-57E5-3AC8-256F7C41E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52AEC6-961B-1848-93B5-C1ECB74C33AF}" type="slidenum">
              <a:rPr lang="en-GB" smtClean="0"/>
              <a:t>‹#›</a:t>
            </a:fld>
            <a:endParaRPr lang="en-GB"/>
          </a:p>
        </p:txBody>
      </p:sp>
    </p:spTree>
    <p:extLst>
      <p:ext uri="{BB962C8B-B14F-4D97-AF65-F5344CB8AC3E}">
        <p14:creationId xmlns:p14="http://schemas.microsoft.com/office/powerpoint/2010/main" val="189618498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06FF2-A0E1-AB4D-B10F-025C7AF7522B}" type="slidenum">
              <a:rPr lang="en-GB" smtClean="0"/>
              <a:t>‹#›</a:t>
            </a:fld>
            <a:endParaRPr lang="en-GB"/>
          </a:p>
        </p:txBody>
      </p:sp>
    </p:spTree>
    <p:extLst>
      <p:ext uri="{BB962C8B-B14F-4D97-AF65-F5344CB8AC3E}">
        <p14:creationId xmlns:p14="http://schemas.microsoft.com/office/powerpoint/2010/main" val="330609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6FF2-A0E1-AB4D-B10F-025C7AF7522B}" type="slidenum">
              <a:rPr lang="en-GB" smtClean="0"/>
              <a:t>3</a:t>
            </a:fld>
            <a:endParaRPr lang="en-GB"/>
          </a:p>
        </p:txBody>
      </p:sp>
    </p:spTree>
    <p:extLst>
      <p:ext uri="{BB962C8B-B14F-4D97-AF65-F5344CB8AC3E}">
        <p14:creationId xmlns:p14="http://schemas.microsoft.com/office/powerpoint/2010/main" val="16201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BF9A8-CA3A-C36E-7446-9B312E87A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701E9-59D7-ED54-D630-D02D58A32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228B12-9624-6F41-2272-F16A04DDD1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5C0EB5E-7DBF-A056-77E0-8D26CDFDCF89}"/>
              </a:ext>
            </a:extLst>
          </p:cNvPr>
          <p:cNvSpPr>
            <a:spLocks noGrp="1"/>
          </p:cNvSpPr>
          <p:nvPr>
            <p:ph type="sldNum" sz="quarter" idx="5"/>
          </p:nvPr>
        </p:nvSpPr>
        <p:spPr/>
        <p:txBody>
          <a:bodyPr/>
          <a:lstStyle/>
          <a:p>
            <a:fld id="{C9106FF2-A0E1-AB4D-B10F-025C7AF7522B}" type="slidenum">
              <a:rPr lang="en-GB" smtClean="0"/>
              <a:t>4</a:t>
            </a:fld>
            <a:endParaRPr lang="en-GB"/>
          </a:p>
        </p:txBody>
      </p:sp>
    </p:spTree>
    <p:extLst>
      <p:ext uri="{BB962C8B-B14F-4D97-AF65-F5344CB8AC3E}">
        <p14:creationId xmlns:p14="http://schemas.microsoft.com/office/powerpoint/2010/main" val="212505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6FF2-A0E1-AB4D-B10F-025C7AF7522B}" type="slidenum">
              <a:rPr lang="en-GB" smtClean="0"/>
              <a:t>8</a:t>
            </a:fld>
            <a:endParaRPr lang="en-GB"/>
          </a:p>
        </p:txBody>
      </p:sp>
    </p:spTree>
    <p:extLst>
      <p:ext uri="{BB962C8B-B14F-4D97-AF65-F5344CB8AC3E}">
        <p14:creationId xmlns:p14="http://schemas.microsoft.com/office/powerpoint/2010/main" val="406964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106FF2-A0E1-AB4D-B10F-025C7AF7522B}" type="slidenum">
              <a:rPr lang="en-GB" smtClean="0"/>
              <a:t>10</a:t>
            </a:fld>
            <a:endParaRPr lang="en-GB"/>
          </a:p>
        </p:txBody>
      </p:sp>
    </p:spTree>
    <p:extLst>
      <p:ext uri="{BB962C8B-B14F-4D97-AF65-F5344CB8AC3E}">
        <p14:creationId xmlns:p14="http://schemas.microsoft.com/office/powerpoint/2010/main" val="50658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1F2D-7F6F-2602-77E3-1E4EDD1E221E}"/>
              </a:ext>
            </a:extLst>
          </p:cNvPr>
          <p:cNvSpPr>
            <a:spLocks noGrp="1"/>
          </p:cNvSpPr>
          <p:nvPr>
            <p:ph type="ctrTitle"/>
          </p:nvPr>
        </p:nvSpPr>
        <p:spPr>
          <a:xfrm>
            <a:off x="839788" y="1122363"/>
            <a:ext cx="6745576" cy="2387600"/>
          </a:xfrm>
        </p:spPr>
        <p:txBody>
          <a:bodyPr anchor="b"/>
          <a:lstStyle>
            <a:lvl1pPr algn="l">
              <a:defRPr sz="6000"/>
            </a:lvl1pPr>
          </a:lstStyle>
          <a:p>
            <a:r>
              <a:rPr lang="en-GB"/>
              <a:t>Click to edit Master title style</a:t>
            </a:r>
          </a:p>
        </p:txBody>
      </p:sp>
      <p:sp>
        <p:nvSpPr>
          <p:cNvPr id="3" name="Subtitle 2">
            <a:extLst>
              <a:ext uri="{FF2B5EF4-FFF2-40B4-BE49-F238E27FC236}">
                <a16:creationId xmlns:a16="http://schemas.microsoft.com/office/drawing/2014/main" id="{0BD72B7D-CBE6-C83D-677F-2409467C880A}"/>
              </a:ext>
            </a:extLst>
          </p:cNvPr>
          <p:cNvSpPr>
            <a:spLocks noGrp="1"/>
          </p:cNvSpPr>
          <p:nvPr>
            <p:ph type="subTitle" idx="1"/>
          </p:nvPr>
        </p:nvSpPr>
        <p:spPr>
          <a:xfrm>
            <a:off x="839788" y="3837708"/>
            <a:ext cx="6745576" cy="1420091"/>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27CADCA8-8488-D3E1-933C-5531328A12CD}"/>
              </a:ext>
            </a:extLst>
          </p:cNvPr>
          <p:cNvSpPr>
            <a:spLocks noGrp="1"/>
          </p:cNvSpPr>
          <p:nvPr>
            <p:ph type="ftr" sz="quarter" idx="11"/>
          </p:nvPr>
        </p:nvSpPr>
        <p:spPr>
          <a:xfrm>
            <a:off x="1821819" y="6356350"/>
            <a:ext cx="9529975" cy="365125"/>
          </a:xfrm>
        </p:spPr>
        <p:txBody>
          <a:bodyPr/>
          <a:lstStyle>
            <a:lvl1pPr algn="r">
              <a:defRPr>
                <a:latin typeface="Arial" panose="020B0604020202020204" pitchFamily="34" charset="0"/>
                <a:cs typeface="Arial" panose="020B0604020202020204" pitchFamily="34" charset="0"/>
              </a:defRPr>
            </a:lvl1pPr>
          </a:lstStyle>
          <a:p>
            <a:endParaRPr lang="en-GB"/>
          </a:p>
        </p:txBody>
      </p:sp>
      <p:sp>
        <p:nvSpPr>
          <p:cNvPr id="8" name="Rectangle 7">
            <a:extLst>
              <a:ext uri="{FF2B5EF4-FFF2-40B4-BE49-F238E27FC236}">
                <a16:creationId xmlns:a16="http://schemas.microsoft.com/office/drawing/2014/main" id="{F18C294C-E8CE-1F34-5DA6-A0FE1F13E244}"/>
              </a:ext>
            </a:extLst>
          </p:cNvPr>
          <p:cNvSpPr/>
          <p:nvPr userDrawn="1"/>
        </p:nvSpPr>
        <p:spPr>
          <a:xfrm>
            <a:off x="934419" y="3655835"/>
            <a:ext cx="1774800" cy="3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5482852"/>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5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BE0E-A29B-2823-E37C-0CE8AFEAF31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0E4B05A-4517-C407-872E-9CCAE13193F3}"/>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6F7BEF0-F3BE-FF49-D23C-CED02DC3C273}"/>
              </a:ext>
            </a:extLst>
          </p:cNvPr>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4233C699-C007-B762-D471-657BEF8450B7}"/>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64781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B8A-272D-FF4A-EDCB-1C195C6754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F979BE-B499-834C-C517-5BD765911484}"/>
              </a:ext>
            </a:extLst>
          </p:cNvPr>
          <p:cNvSpPr>
            <a:spLocks noGrp="1"/>
          </p:cNvSpPr>
          <p:nvPr>
            <p:ph sz="half" idx="1"/>
          </p:nvPr>
        </p:nvSpPr>
        <p:spPr>
          <a:xfrm>
            <a:off x="838200" y="1825625"/>
            <a:ext cx="51498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CB3F9D-ADA1-0288-6D67-1095CB8F05BF}"/>
              </a:ext>
            </a:extLst>
          </p:cNvPr>
          <p:cNvSpPr>
            <a:spLocks noGrp="1"/>
          </p:cNvSpPr>
          <p:nvPr>
            <p:ph sz="half" idx="2"/>
          </p:nvPr>
        </p:nvSpPr>
        <p:spPr>
          <a:xfrm>
            <a:off x="6203950" y="1825625"/>
            <a:ext cx="51498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D848D20-8833-3408-4E32-5751E7FA2E5B}"/>
              </a:ext>
            </a:extLst>
          </p:cNvPr>
          <p:cNvSpPr>
            <a:spLocks noGrp="1"/>
          </p:cNvSpPr>
          <p:nvPr>
            <p:ph type="ftr" sz="quarter" idx="11"/>
          </p:nvPr>
        </p:nvSpPr>
        <p:spPr/>
        <p:txBody>
          <a:bodyPr/>
          <a:lstStyle/>
          <a:p>
            <a:endParaRPr lang="en-GB"/>
          </a:p>
        </p:txBody>
      </p:sp>
      <p:sp>
        <p:nvSpPr>
          <p:cNvPr id="8" name="Slide Number Placeholder 5">
            <a:extLst>
              <a:ext uri="{FF2B5EF4-FFF2-40B4-BE49-F238E27FC236}">
                <a16:creationId xmlns:a16="http://schemas.microsoft.com/office/drawing/2014/main" id="{D5FF9501-F018-01C8-70DE-295E76159846}"/>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33545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B8A-272D-FF4A-EDCB-1C195C6754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F979BE-B499-834C-C517-5BD765911484}"/>
              </a:ext>
            </a:extLst>
          </p:cNvPr>
          <p:cNvSpPr>
            <a:spLocks noGrp="1"/>
          </p:cNvSpPr>
          <p:nvPr>
            <p:ph sz="half" idx="1"/>
          </p:nvPr>
        </p:nvSpPr>
        <p:spPr>
          <a:xfrm>
            <a:off x="838199" y="1825625"/>
            <a:ext cx="3419693"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CB3F9D-ADA1-0288-6D67-1095CB8F05BF}"/>
              </a:ext>
            </a:extLst>
          </p:cNvPr>
          <p:cNvSpPr>
            <a:spLocks noGrp="1"/>
          </p:cNvSpPr>
          <p:nvPr>
            <p:ph sz="half" idx="2"/>
          </p:nvPr>
        </p:nvSpPr>
        <p:spPr>
          <a:xfrm>
            <a:off x="8006235" y="1825625"/>
            <a:ext cx="3347565"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D848D20-8833-3408-4E32-5751E7FA2E5B}"/>
              </a:ext>
            </a:extLst>
          </p:cNvPr>
          <p:cNvSpPr>
            <a:spLocks noGrp="1"/>
          </p:cNvSpPr>
          <p:nvPr>
            <p:ph type="ftr" sz="quarter" idx="11"/>
          </p:nvPr>
        </p:nvSpPr>
        <p:spPr/>
        <p:txBody>
          <a:bodyPr/>
          <a:lstStyle/>
          <a:p>
            <a:endParaRPr lang="en-GB"/>
          </a:p>
        </p:txBody>
      </p:sp>
      <p:sp>
        <p:nvSpPr>
          <p:cNvPr id="5" name="Content Placeholder 3">
            <a:extLst>
              <a:ext uri="{FF2B5EF4-FFF2-40B4-BE49-F238E27FC236}">
                <a16:creationId xmlns:a16="http://schemas.microsoft.com/office/drawing/2014/main" id="{2D78B8F7-E26C-060B-157F-822D0240D5B1}"/>
              </a:ext>
            </a:extLst>
          </p:cNvPr>
          <p:cNvSpPr>
            <a:spLocks noGrp="1"/>
          </p:cNvSpPr>
          <p:nvPr>
            <p:ph sz="half" idx="13"/>
          </p:nvPr>
        </p:nvSpPr>
        <p:spPr>
          <a:xfrm>
            <a:off x="4422217" y="1825625"/>
            <a:ext cx="3419693"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5">
            <a:extLst>
              <a:ext uri="{FF2B5EF4-FFF2-40B4-BE49-F238E27FC236}">
                <a16:creationId xmlns:a16="http://schemas.microsoft.com/office/drawing/2014/main" id="{D51B6AEF-692F-0484-9237-AEB35DA779FD}"/>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50890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B8A-272D-FF4A-EDCB-1C195C6754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F979BE-B499-834C-C517-5BD765911484}"/>
              </a:ext>
            </a:extLst>
          </p:cNvPr>
          <p:cNvSpPr>
            <a:spLocks noGrp="1"/>
          </p:cNvSpPr>
          <p:nvPr>
            <p:ph sz="half" idx="1"/>
          </p:nvPr>
        </p:nvSpPr>
        <p:spPr>
          <a:xfrm>
            <a:off x="838200" y="1825625"/>
            <a:ext cx="2521527" cy="4351338"/>
          </a:xfrm>
          <a:prstGeom prst="rect">
            <a:avLst/>
          </a:prstGeo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CB3F9D-ADA1-0288-6D67-1095CB8F05BF}"/>
              </a:ext>
            </a:extLst>
          </p:cNvPr>
          <p:cNvSpPr>
            <a:spLocks noGrp="1"/>
          </p:cNvSpPr>
          <p:nvPr>
            <p:ph sz="half" idx="2"/>
          </p:nvPr>
        </p:nvSpPr>
        <p:spPr>
          <a:xfrm>
            <a:off x="8832272" y="1825625"/>
            <a:ext cx="2521527"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D848D20-8833-3408-4E32-5751E7FA2E5B}"/>
              </a:ext>
            </a:extLst>
          </p:cNvPr>
          <p:cNvSpPr>
            <a:spLocks noGrp="1"/>
          </p:cNvSpPr>
          <p:nvPr>
            <p:ph type="ftr" sz="quarter" idx="11"/>
          </p:nvPr>
        </p:nvSpPr>
        <p:spPr/>
        <p:txBody>
          <a:bodyPr/>
          <a:lstStyle/>
          <a:p>
            <a:endParaRPr lang="en-GB"/>
          </a:p>
        </p:txBody>
      </p:sp>
      <p:sp>
        <p:nvSpPr>
          <p:cNvPr id="5" name="Content Placeholder 3">
            <a:extLst>
              <a:ext uri="{FF2B5EF4-FFF2-40B4-BE49-F238E27FC236}">
                <a16:creationId xmlns:a16="http://schemas.microsoft.com/office/drawing/2014/main" id="{2D78B8F7-E26C-060B-157F-822D0240D5B1}"/>
              </a:ext>
            </a:extLst>
          </p:cNvPr>
          <p:cNvSpPr>
            <a:spLocks noGrp="1"/>
          </p:cNvSpPr>
          <p:nvPr>
            <p:ph sz="half" idx="13"/>
          </p:nvPr>
        </p:nvSpPr>
        <p:spPr>
          <a:xfrm>
            <a:off x="3492214" y="1823893"/>
            <a:ext cx="2521527"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38E477CC-2DEF-5EEB-F8C2-57EFE6FA7BDB}"/>
              </a:ext>
            </a:extLst>
          </p:cNvPr>
          <p:cNvSpPr>
            <a:spLocks noGrp="1"/>
          </p:cNvSpPr>
          <p:nvPr>
            <p:ph sz="half" idx="14"/>
          </p:nvPr>
        </p:nvSpPr>
        <p:spPr>
          <a:xfrm>
            <a:off x="6178260" y="1823893"/>
            <a:ext cx="2521527"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5">
            <a:extLst>
              <a:ext uri="{FF2B5EF4-FFF2-40B4-BE49-F238E27FC236}">
                <a16:creationId xmlns:a16="http://schemas.microsoft.com/office/drawing/2014/main" id="{AF063F52-AE9D-FF3E-0A50-86836BE28F72}"/>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213743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E639-8D20-E648-B71F-4689CBAE4AFA}"/>
              </a:ext>
            </a:extLst>
          </p:cNvPr>
          <p:cNvSpPr>
            <a:spLocks noGrp="1"/>
          </p:cNvSpPr>
          <p:nvPr>
            <p:ph type="title"/>
          </p:nvPr>
        </p:nvSpPr>
        <p:spPr>
          <a:xfrm>
            <a:off x="6203952" y="457200"/>
            <a:ext cx="5148260"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DB5BBC9-200C-2E23-EA44-6FEF2D1959A3}"/>
              </a:ext>
            </a:extLst>
          </p:cNvPr>
          <p:cNvSpPr>
            <a:spLocks noGrp="1"/>
          </p:cNvSpPr>
          <p:nvPr>
            <p:ph type="pic" idx="1"/>
          </p:nvPr>
        </p:nvSpPr>
        <p:spPr>
          <a:xfrm>
            <a:off x="57150" y="0"/>
            <a:ext cx="5930900" cy="6277704"/>
          </a:xfrm>
          <a:prstGeom prst="rect">
            <a:avLst/>
          </a:prstGeom>
          <a:blipFill>
            <a:blip r:embed="rId2"/>
            <a:tile tx="0" ty="0" sx="100000" sy="10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ADC0C8-AC32-2AFD-2467-F66A5792FF8D}"/>
              </a:ext>
            </a:extLst>
          </p:cNvPr>
          <p:cNvSpPr>
            <a:spLocks noGrp="1"/>
          </p:cNvSpPr>
          <p:nvPr>
            <p:ph type="body" sz="half" idx="2"/>
          </p:nvPr>
        </p:nvSpPr>
        <p:spPr>
          <a:xfrm>
            <a:off x="6203952" y="2057400"/>
            <a:ext cx="5148260" cy="405050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4A0E21BF-C127-E953-D3CC-5CDBCE42BF07}"/>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4D93E436-6175-2F4C-1086-E2252A63189C}"/>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410661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E639-8D20-E648-B71F-4689CBAE4AFA}"/>
              </a:ext>
            </a:extLst>
          </p:cNvPr>
          <p:cNvSpPr>
            <a:spLocks noGrp="1"/>
          </p:cNvSpPr>
          <p:nvPr>
            <p:ph type="title"/>
          </p:nvPr>
        </p:nvSpPr>
        <p:spPr>
          <a:xfrm>
            <a:off x="839788" y="457200"/>
            <a:ext cx="5148262"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DB5BBC9-200C-2E23-EA44-6FEF2D1959A3}"/>
              </a:ext>
            </a:extLst>
          </p:cNvPr>
          <p:cNvSpPr>
            <a:spLocks noGrp="1"/>
          </p:cNvSpPr>
          <p:nvPr>
            <p:ph type="pic" idx="1"/>
          </p:nvPr>
        </p:nvSpPr>
        <p:spPr>
          <a:xfrm>
            <a:off x="6203950" y="0"/>
            <a:ext cx="5988050" cy="6277704"/>
          </a:xfrm>
          <a:prstGeom prst="rect">
            <a:avLst/>
          </a:prstGeom>
          <a:blipFill>
            <a:blip r:embed="rId2"/>
            <a:tile tx="0" ty="0" sx="100000" sy="10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ADC0C8-AC32-2AFD-2467-F66A5792FF8D}"/>
              </a:ext>
            </a:extLst>
          </p:cNvPr>
          <p:cNvSpPr>
            <a:spLocks noGrp="1"/>
          </p:cNvSpPr>
          <p:nvPr>
            <p:ph type="body" sz="half" idx="2"/>
          </p:nvPr>
        </p:nvSpPr>
        <p:spPr>
          <a:xfrm>
            <a:off x="839788" y="2057399"/>
            <a:ext cx="5148262" cy="40292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4A0E21BF-C127-E953-D3CC-5CDBCE42BF07}"/>
              </a:ext>
            </a:extLst>
          </p:cNvPr>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8DFA8425-2D3B-B9A4-1660-4B597F502162}"/>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2895491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8D92-82C8-C10B-57C2-82474BFE259B}"/>
              </a:ext>
            </a:extLst>
          </p:cNvPr>
          <p:cNvSpPr>
            <a:spLocks noGrp="1"/>
          </p:cNvSpPr>
          <p:nvPr>
            <p:ph type="title"/>
          </p:nvPr>
        </p:nvSpPr>
        <p:spPr>
          <a:xfrm>
            <a:off x="838200" y="365125"/>
            <a:ext cx="10515600" cy="911225"/>
          </a:xfrm>
        </p:spPr>
        <p:txBody>
          <a:bodyPr/>
          <a:lstStyle/>
          <a:p>
            <a:r>
              <a:rPr lang="en-GB"/>
              <a:t>Click to edit Master title style</a:t>
            </a:r>
          </a:p>
        </p:txBody>
      </p:sp>
      <p:sp>
        <p:nvSpPr>
          <p:cNvPr id="4" name="Footer Placeholder 3">
            <a:extLst>
              <a:ext uri="{FF2B5EF4-FFF2-40B4-BE49-F238E27FC236}">
                <a16:creationId xmlns:a16="http://schemas.microsoft.com/office/drawing/2014/main" id="{28A82944-B11D-AF4F-AF9A-8FF6BA61EA7A}"/>
              </a:ext>
            </a:extLst>
          </p:cNvPr>
          <p:cNvSpPr>
            <a:spLocks noGrp="1"/>
          </p:cNvSpPr>
          <p:nvPr>
            <p:ph type="ftr" sz="quarter" idx="11"/>
          </p:nvPr>
        </p:nvSpPr>
        <p:spPr/>
        <p:txBody>
          <a:bodyPr/>
          <a:lstStyle/>
          <a:p>
            <a:endParaRPr lang="en-GB"/>
          </a:p>
        </p:txBody>
      </p:sp>
      <p:sp>
        <p:nvSpPr>
          <p:cNvPr id="7" name="Text Placeholder 6">
            <a:extLst>
              <a:ext uri="{FF2B5EF4-FFF2-40B4-BE49-F238E27FC236}">
                <a16:creationId xmlns:a16="http://schemas.microsoft.com/office/drawing/2014/main" id="{25C7D31F-941D-D64A-E102-1926465D7A67}"/>
              </a:ext>
            </a:extLst>
          </p:cNvPr>
          <p:cNvSpPr>
            <a:spLocks noGrp="1"/>
          </p:cNvSpPr>
          <p:nvPr>
            <p:ph type="body" sz="quarter" idx="13"/>
          </p:nvPr>
        </p:nvSpPr>
        <p:spPr>
          <a:xfrm>
            <a:off x="838200" y="1320800"/>
            <a:ext cx="10515600" cy="546100"/>
          </a:xfrm>
        </p:spPr>
        <p:txBody>
          <a:bodyPr>
            <a:normAutofit/>
          </a:bodyPr>
          <a:lstStyle>
            <a:lvl1pPr marL="0" indent="0">
              <a:buNone/>
              <a:defRPr sz="2000">
                <a:solidFill>
                  <a:schemeClr val="tx1">
                    <a:lumMod val="65000"/>
                    <a:lumOff val="35000"/>
                  </a:schemeClr>
                </a:solidFill>
              </a:defRPr>
            </a:lvl1pPr>
          </a:lstStyle>
          <a:p>
            <a:pPr lvl="0"/>
            <a:r>
              <a:rPr lang="en-GB"/>
              <a:t>Click to edit Master text styles</a:t>
            </a:r>
          </a:p>
        </p:txBody>
      </p:sp>
      <p:sp>
        <p:nvSpPr>
          <p:cNvPr id="10" name="Slide Number Placeholder 5">
            <a:extLst>
              <a:ext uri="{FF2B5EF4-FFF2-40B4-BE49-F238E27FC236}">
                <a16:creationId xmlns:a16="http://schemas.microsoft.com/office/drawing/2014/main" id="{6378E33B-3D56-F1C8-3FAA-42717EA49356}"/>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591936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03CA70-3B9F-8942-0971-915D070F22C0}"/>
              </a:ext>
            </a:extLst>
          </p:cNvPr>
          <p:cNvSpPr>
            <a:spLocks noGrp="1"/>
          </p:cNvSpPr>
          <p:nvPr>
            <p:ph type="ftr" sz="quarter" idx="11"/>
          </p:nvPr>
        </p:nvSpPr>
        <p:spPr/>
        <p:txBody>
          <a:bodyPr/>
          <a:lstStyle/>
          <a:p>
            <a:endParaRPr lang="en-GB"/>
          </a:p>
        </p:txBody>
      </p:sp>
      <p:sp>
        <p:nvSpPr>
          <p:cNvPr id="4" name="Slide Number Placeholder 5">
            <a:extLst>
              <a:ext uri="{FF2B5EF4-FFF2-40B4-BE49-F238E27FC236}">
                <a16:creationId xmlns:a16="http://schemas.microsoft.com/office/drawing/2014/main" id="{861E1F8F-0AEA-A1B9-C149-A1ABB4EFA7A9}"/>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36024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3E71-B613-785F-7707-A362A716EA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2198927-8806-4D57-263B-ED1789376063}"/>
              </a:ext>
            </a:extLst>
          </p:cNvPr>
          <p:cNvSpPr>
            <a:spLocks noGrp="1"/>
          </p:cNvSpPr>
          <p:nvPr>
            <p:ph idx="1"/>
          </p:nvPr>
        </p:nvSpPr>
        <p:spPr>
          <a:xfrm>
            <a:off x="5183188" y="987425"/>
            <a:ext cx="616902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B241B22-F543-62E1-DF4A-47190415F9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B4941219-F463-8BFE-BB72-2BFC4442138C}"/>
              </a:ext>
            </a:extLst>
          </p:cNvPr>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E2CFBA7E-62BE-9EF7-E978-DA6B7CC496C0}"/>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3547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9964-15E2-0BE1-9F41-EF127181BE42}"/>
              </a:ext>
            </a:extLst>
          </p:cNvPr>
          <p:cNvSpPr>
            <a:spLocks noGrp="1"/>
          </p:cNvSpPr>
          <p:nvPr>
            <p:ph type="title"/>
          </p:nvPr>
        </p:nvSpPr>
        <p:spPr>
          <a:xfrm>
            <a:off x="839788" y="984250"/>
            <a:ext cx="4551362" cy="3437451"/>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3D32F3C-31B8-AE3A-88E4-73BF17DB2207}"/>
              </a:ext>
            </a:extLst>
          </p:cNvPr>
          <p:cNvSpPr>
            <a:spLocks noGrp="1"/>
          </p:cNvSpPr>
          <p:nvPr>
            <p:ph type="body" idx="1"/>
          </p:nvPr>
        </p:nvSpPr>
        <p:spPr>
          <a:xfrm>
            <a:off x="839788" y="4730237"/>
            <a:ext cx="4551362" cy="1359413"/>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D6714483-DCE8-D751-FA04-270FBA6EF32B}"/>
              </a:ext>
            </a:extLst>
          </p:cNvPr>
          <p:cNvSpPr>
            <a:spLocks noGrp="1"/>
          </p:cNvSpPr>
          <p:nvPr>
            <p:ph type="ftr" sz="quarter" idx="11"/>
          </p:nvPr>
        </p:nvSpPr>
        <p:spPr/>
        <p:txBody>
          <a:bodyPr/>
          <a:lstStyle>
            <a:lvl1pPr>
              <a:defRPr>
                <a:solidFill>
                  <a:schemeClr val="tx1"/>
                </a:solidFill>
              </a:defRPr>
            </a:lvl1pPr>
          </a:lstStyle>
          <a:p>
            <a:endParaRPr lang="en-GB"/>
          </a:p>
        </p:txBody>
      </p:sp>
      <p:sp>
        <p:nvSpPr>
          <p:cNvPr id="8" name="Picture Placeholder 7">
            <a:extLst>
              <a:ext uri="{FF2B5EF4-FFF2-40B4-BE49-F238E27FC236}">
                <a16:creationId xmlns:a16="http://schemas.microsoft.com/office/drawing/2014/main" id="{BD52700A-2BF8-3038-2BE1-3F7D9E22DF49}"/>
              </a:ext>
            </a:extLst>
          </p:cNvPr>
          <p:cNvSpPr>
            <a:spLocks noGrp="1"/>
          </p:cNvSpPr>
          <p:nvPr>
            <p:ph type="pic" sz="quarter" idx="13"/>
          </p:nvPr>
        </p:nvSpPr>
        <p:spPr>
          <a:xfrm>
            <a:off x="6203950" y="0"/>
            <a:ext cx="5988050" cy="6277704"/>
          </a:xfrm>
          <a:blipFill>
            <a:blip r:embed="rId2"/>
            <a:tile tx="0" ty="0" sx="100000" sy="100000" flip="none" algn="tl"/>
          </a:blipFill>
        </p:spPr>
        <p:txBody>
          <a:bodyPr/>
          <a:lstStyle/>
          <a:p>
            <a:endParaRPr lang="en-GB"/>
          </a:p>
        </p:txBody>
      </p:sp>
      <p:sp>
        <p:nvSpPr>
          <p:cNvPr id="4" name="Rectangle 3">
            <a:extLst>
              <a:ext uri="{FF2B5EF4-FFF2-40B4-BE49-F238E27FC236}">
                <a16:creationId xmlns:a16="http://schemas.microsoft.com/office/drawing/2014/main" id="{58FB109F-850F-343B-0A0F-D490DAF1796C}"/>
              </a:ext>
            </a:extLst>
          </p:cNvPr>
          <p:cNvSpPr/>
          <p:nvPr userDrawn="1"/>
        </p:nvSpPr>
        <p:spPr>
          <a:xfrm>
            <a:off x="958850" y="4560887"/>
            <a:ext cx="1774800" cy="3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5">
            <a:extLst>
              <a:ext uri="{FF2B5EF4-FFF2-40B4-BE49-F238E27FC236}">
                <a16:creationId xmlns:a16="http://schemas.microsoft.com/office/drawing/2014/main" id="{D732EC32-244F-D2B1-E97A-D821E7485FF7}"/>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tx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42874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9964-15E2-0BE1-9F41-EF127181BE42}"/>
              </a:ext>
            </a:extLst>
          </p:cNvPr>
          <p:cNvSpPr>
            <a:spLocks noGrp="1"/>
          </p:cNvSpPr>
          <p:nvPr>
            <p:ph type="title"/>
          </p:nvPr>
        </p:nvSpPr>
        <p:spPr>
          <a:xfrm>
            <a:off x="839788" y="1709738"/>
            <a:ext cx="10507662"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3D32F3C-31B8-AE3A-88E4-73BF17DB2207}"/>
              </a:ext>
            </a:extLst>
          </p:cNvPr>
          <p:cNvSpPr>
            <a:spLocks noGrp="1"/>
          </p:cNvSpPr>
          <p:nvPr>
            <p:ph type="body" idx="1"/>
          </p:nvPr>
        </p:nvSpPr>
        <p:spPr>
          <a:xfrm>
            <a:off x="839788" y="4589463"/>
            <a:ext cx="10507662"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D6714483-DCE8-D751-FA04-270FBA6EF32B}"/>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940FBFCB-0343-AE0A-CBEF-649A4BFD12B6}"/>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tx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9223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03CA70-3B9F-8942-0971-915D070F22C0}"/>
              </a:ext>
            </a:extLst>
          </p:cNvPr>
          <p:cNvSpPr>
            <a:spLocks noGrp="1"/>
          </p:cNvSpPr>
          <p:nvPr>
            <p:ph type="ftr" sz="quarter" idx="11"/>
          </p:nvPr>
        </p:nvSpPr>
        <p:spPr/>
        <p:txBody>
          <a:bodyPr/>
          <a:lstStyle/>
          <a:p>
            <a:endParaRPr lang="en-GB"/>
          </a:p>
        </p:txBody>
      </p:sp>
      <p:sp>
        <p:nvSpPr>
          <p:cNvPr id="4" name="Slide Number Placeholder 5">
            <a:extLst>
              <a:ext uri="{FF2B5EF4-FFF2-40B4-BE49-F238E27FC236}">
                <a16:creationId xmlns:a16="http://schemas.microsoft.com/office/drawing/2014/main" id="{861E1F8F-0AEA-A1B9-C149-A1ABB4EFA7A9}"/>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tx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320432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03CA70-3B9F-8942-0971-915D070F22C0}"/>
              </a:ext>
            </a:extLst>
          </p:cNvPr>
          <p:cNvSpPr>
            <a:spLocks noGrp="1"/>
          </p:cNvSpPr>
          <p:nvPr>
            <p:ph type="ftr" sz="quarter" idx="11"/>
          </p:nvPr>
        </p:nvSpPr>
        <p:spPr/>
        <p:txBody>
          <a:bodyPr/>
          <a:lstStyle/>
          <a:p>
            <a:endParaRPr lang="en-GB"/>
          </a:p>
        </p:txBody>
      </p:sp>
      <p:sp>
        <p:nvSpPr>
          <p:cNvPr id="7" name="Text Placeholder 6">
            <a:extLst>
              <a:ext uri="{FF2B5EF4-FFF2-40B4-BE49-F238E27FC236}">
                <a16:creationId xmlns:a16="http://schemas.microsoft.com/office/drawing/2014/main" id="{899A2700-CFBA-9D5E-0008-0E3F4C665294}"/>
              </a:ext>
            </a:extLst>
          </p:cNvPr>
          <p:cNvSpPr>
            <a:spLocks noGrp="1"/>
          </p:cNvSpPr>
          <p:nvPr>
            <p:ph type="body" sz="quarter" idx="13"/>
          </p:nvPr>
        </p:nvSpPr>
        <p:spPr>
          <a:xfrm>
            <a:off x="839788" y="1644650"/>
            <a:ext cx="7954168" cy="3568700"/>
          </a:xfrm>
        </p:spPr>
        <p:txBody>
          <a:bodyPr/>
          <a:lstStyle>
            <a:lvl1pPr marL="0" indent="0">
              <a:buNone/>
              <a:defRPr b="0" i="1">
                <a:latin typeface="Manuale" panose="02040504050405060204" pitchFamily="18" charset="77"/>
              </a:defRPr>
            </a:lvl1pPr>
          </a:lstStyle>
          <a:p>
            <a:pPr lvl="0"/>
            <a:r>
              <a:rPr lang="en-GB"/>
              <a:t>Click to edit Master text styles</a:t>
            </a:r>
          </a:p>
        </p:txBody>
      </p:sp>
      <p:sp>
        <p:nvSpPr>
          <p:cNvPr id="8" name="TextBox 7">
            <a:extLst>
              <a:ext uri="{FF2B5EF4-FFF2-40B4-BE49-F238E27FC236}">
                <a16:creationId xmlns:a16="http://schemas.microsoft.com/office/drawing/2014/main" id="{5587E1CF-262C-8389-D8D6-2367C27F6271}"/>
              </a:ext>
            </a:extLst>
          </p:cNvPr>
          <p:cNvSpPr txBox="1"/>
          <p:nvPr userDrawn="1"/>
        </p:nvSpPr>
        <p:spPr>
          <a:xfrm>
            <a:off x="831850" y="768350"/>
            <a:ext cx="793750" cy="1446550"/>
          </a:xfrm>
          <a:prstGeom prst="rect">
            <a:avLst/>
          </a:prstGeom>
          <a:noFill/>
        </p:spPr>
        <p:txBody>
          <a:bodyPr wrap="square" rtlCol="0">
            <a:spAutoFit/>
          </a:bodyPr>
          <a:lstStyle/>
          <a:p>
            <a:r>
              <a:rPr lang="en-GB" sz="8800">
                <a:solidFill>
                  <a:schemeClr val="accent1"/>
                </a:solidFill>
              </a:rPr>
              <a:t>“</a:t>
            </a:r>
            <a:endParaRPr lang="en-GB">
              <a:solidFill>
                <a:schemeClr val="accent1"/>
              </a:solidFill>
            </a:endParaRPr>
          </a:p>
        </p:txBody>
      </p:sp>
      <p:sp>
        <p:nvSpPr>
          <p:cNvPr id="9" name="Rectangle 8">
            <a:extLst>
              <a:ext uri="{FF2B5EF4-FFF2-40B4-BE49-F238E27FC236}">
                <a16:creationId xmlns:a16="http://schemas.microsoft.com/office/drawing/2014/main" id="{031666EE-A885-9A6C-9058-12026D085615}"/>
              </a:ext>
            </a:extLst>
          </p:cNvPr>
          <p:cNvSpPr/>
          <p:nvPr userDrawn="1"/>
        </p:nvSpPr>
        <p:spPr>
          <a:xfrm>
            <a:off x="839788" y="5328700"/>
            <a:ext cx="1774800" cy="3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6CC172D6-A0B7-879C-ECFE-010F438DE948}"/>
              </a:ext>
            </a:extLst>
          </p:cNvPr>
          <p:cNvSpPr>
            <a:spLocks noGrp="1"/>
          </p:cNvSpPr>
          <p:nvPr>
            <p:ph type="body" sz="quarter" idx="14"/>
          </p:nvPr>
        </p:nvSpPr>
        <p:spPr>
          <a:xfrm>
            <a:off x="839788" y="5480050"/>
            <a:ext cx="5148262" cy="304800"/>
          </a:xfrm>
        </p:spPr>
        <p:txBody>
          <a:bodyPr>
            <a:normAutofit/>
          </a:bodyPr>
          <a:lstStyle>
            <a:lvl1pPr marL="0" indent="0">
              <a:buNone/>
              <a:defRPr sz="1050">
                <a:solidFill>
                  <a:schemeClr val="tx1">
                    <a:lumMod val="50000"/>
                    <a:lumOff val="50000"/>
                  </a:schemeClr>
                </a:solidFill>
              </a:defRPr>
            </a:lvl1pPr>
            <a:lvl2pPr marL="457200" indent="0">
              <a:buNone/>
              <a:defRPr/>
            </a:lvl2pPr>
          </a:lstStyle>
          <a:p>
            <a:pPr lvl="0"/>
            <a:r>
              <a:rPr lang="en-GB"/>
              <a:t>Click to edit Master text styles</a:t>
            </a:r>
          </a:p>
        </p:txBody>
      </p:sp>
      <p:sp>
        <p:nvSpPr>
          <p:cNvPr id="14" name="Slide Number Placeholder 5">
            <a:extLst>
              <a:ext uri="{FF2B5EF4-FFF2-40B4-BE49-F238E27FC236}">
                <a16:creationId xmlns:a16="http://schemas.microsoft.com/office/drawing/2014/main" id="{4E49C96F-35D4-F773-E9BC-29165535AD48}"/>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tx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376136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1F2D-7F6F-2602-77E3-1E4EDD1E221E}"/>
              </a:ext>
            </a:extLst>
          </p:cNvPr>
          <p:cNvSpPr>
            <a:spLocks noGrp="1"/>
          </p:cNvSpPr>
          <p:nvPr>
            <p:ph type="ctrTitle" hasCustomPrompt="1"/>
          </p:nvPr>
        </p:nvSpPr>
        <p:spPr>
          <a:xfrm>
            <a:off x="1524000" y="1122363"/>
            <a:ext cx="6061364" cy="2387600"/>
          </a:xfrm>
        </p:spPr>
        <p:txBody>
          <a:bodyPr anchor="b"/>
          <a:lstStyle>
            <a:lvl1pPr algn="l">
              <a:defRPr sz="6000"/>
            </a:lvl1pPr>
          </a:lstStyle>
          <a:p>
            <a:r>
              <a:rPr lang="en-GB"/>
              <a:t>Getting you further, faster</a:t>
            </a:r>
          </a:p>
        </p:txBody>
      </p:sp>
      <p:sp>
        <p:nvSpPr>
          <p:cNvPr id="3" name="Subtitle 2">
            <a:extLst>
              <a:ext uri="{FF2B5EF4-FFF2-40B4-BE49-F238E27FC236}">
                <a16:creationId xmlns:a16="http://schemas.microsoft.com/office/drawing/2014/main" id="{0BD72B7D-CBE6-C83D-677F-2409467C880A}"/>
              </a:ext>
            </a:extLst>
          </p:cNvPr>
          <p:cNvSpPr>
            <a:spLocks noGrp="1"/>
          </p:cNvSpPr>
          <p:nvPr>
            <p:ph type="subTitle" idx="1"/>
          </p:nvPr>
        </p:nvSpPr>
        <p:spPr>
          <a:xfrm>
            <a:off x="1524000" y="3837708"/>
            <a:ext cx="4902200" cy="1420091"/>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27CADCA8-8488-D3E1-933C-5531328A12CD}"/>
              </a:ext>
            </a:extLst>
          </p:cNvPr>
          <p:cNvSpPr>
            <a:spLocks noGrp="1"/>
          </p:cNvSpPr>
          <p:nvPr>
            <p:ph type="ftr" sz="quarter" idx="11"/>
          </p:nvPr>
        </p:nvSpPr>
        <p:spPr>
          <a:xfrm>
            <a:off x="1821819" y="6356350"/>
            <a:ext cx="9529975" cy="365125"/>
          </a:xfrm>
        </p:spPr>
        <p:txBody>
          <a:bodyPr/>
          <a:lstStyle>
            <a:lvl1pPr algn="r">
              <a:defRPr>
                <a:latin typeface="Arial" panose="020B0604020202020204" pitchFamily="34" charset="0"/>
                <a:cs typeface="Arial" panose="020B0604020202020204" pitchFamily="34" charset="0"/>
              </a:defRPr>
            </a:lvl1pPr>
          </a:lstStyle>
          <a:p>
            <a:endParaRPr lang="en-GB"/>
          </a:p>
        </p:txBody>
      </p:sp>
      <p:sp>
        <p:nvSpPr>
          <p:cNvPr id="8" name="Rectangle 7">
            <a:extLst>
              <a:ext uri="{FF2B5EF4-FFF2-40B4-BE49-F238E27FC236}">
                <a16:creationId xmlns:a16="http://schemas.microsoft.com/office/drawing/2014/main" id="{F18C294C-E8CE-1F34-5DA6-A0FE1F13E244}"/>
              </a:ext>
            </a:extLst>
          </p:cNvPr>
          <p:cNvSpPr/>
          <p:nvPr userDrawn="1"/>
        </p:nvSpPr>
        <p:spPr>
          <a:xfrm>
            <a:off x="1524000" y="3650976"/>
            <a:ext cx="1774800" cy="3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4B4AA5EA-7EFF-7BC8-F59B-5A904A7BD42E}"/>
              </a:ext>
            </a:extLst>
          </p:cNvPr>
          <p:cNvSpPr>
            <a:spLocks noGrp="1"/>
          </p:cNvSpPr>
          <p:nvPr>
            <p:ph type="body" sz="quarter" idx="12" hasCustomPrompt="1"/>
          </p:nvPr>
        </p:nvSpPr>
        <p:spPr>
          <a:xfrm>
            <a:off x="6673851" y="3836988"/>
            <a:ext cx="4677944" cy="1420091"/>
          </a:xfrm>
        </p:spPr>
        <p:txBody>
          <a:bodyPr/>
          <a:lstStyle>
            <a:lvl1pPr marL="0" indent="0">
              <a:buNone/>
              <a:defRPr sz="2000" b="0"/>
            </a:lvl1pPr>
            <a:lvl2pPr marL="457200" indent="0">
              <a:buNone/>
              <a:defRPr/>
            </a:lvl2pPr>
          </a:lstStyle>
          <a:p>
            <a:pPr lvl="0"/>
            <a:r>
              <a:rPr lang="en-GB"/>
              <a:t>Contact</a:t>
            </a:r>
          </a:p>
          <a:p>
            <a:pPr lvl="0"/>
            <a:r>
              <a:rPr lang="en-GB"/>
              <a:t>023 8000 4800</a:t>
            </a:r>
          </a:p>
          <a:p>
            <a:pPr lvl="0"/>
            <a:r>
              <a:rPr lang="en-GB" err="1"/>
              <a:t>info@etchuk.com</a:t>
            </a:r>
            <a:endParaRPr lang="en-GB"/>
          </a:p>
        </p:txBody>
      </p:sp>
    </p:spTree>
    <p:extLst>
      <p:ext uri="{BB962C8B-B14F-4D97-AF65-F5344CB8AC3E}">
        <p14:creationId xmlns:p14="http://schemas.microsoft.com/office/powerpoint/2010/main" val="49457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BE0E-A29B-2823-E37C-0CE8AFEAF31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0E4B05A-4517-C407-872E-9CCAE13193F3}"/>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6F7BEF0-F3BE-FF49-D23C-CED02DC3C273}"/>
              </a:ext>
            </a:extLst>
          </p:cNvPr>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4233C699-C007-B762-D471-657BEF8450B7}"/>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210164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CDB8A-272D-FF4A-EDCB-1C195C6754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DF979BE-B499-834C-C517-5BD765911484}"/>
              </a:ext>
            </a:extLst>
          </p:cNvPr>
          <p:cNvSpPr>
            <a:spLocks noGrp="1"/>
          </p:cNvSpPr>
          <p:nvPr>
            <p:ph sz="half" idx="1"/>
          </p:nvPr>
        </p:nvSpPr>
        <p:spPr>
          <a:xfrm>
            <a:off x="838200" y="1825625"/>
            <a:ext cx="51498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ECB3F9D-ADA1-0288-6D67-1095CB8F05BF}"/>
              </a:ext>
            </a:extLst>
          </p:cNvPr>
          <p:cNvSpPr>
            <a:spLocks noGrp="1"/>
          </p:cNvSpPr>
          <p:nvPr>
            <p:ph sz="half" idx="2"/>
          </p:nvPr>
        </p:nvSpPr>
        <p:spPr>
          <a:xfrm>
            <a:off x="6203950" y="1825625"/>
            <a:ext cx="514985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5D848D20-8833-3408-4E32-5751E7FA2E5B}"/>
              </a:ext>
            </a:extLst>
          </p:cNvPr>
          <p:cNvSpPr>
            <a:spLocks noGrp="1"/>
          </p:cNvSpPr>
          <p:nvPr>
            <p:ph type="ftr" sz="quarter" idx="11"/>
          </p:nvPr>
        </p:nvSpPr>
        <p:spPr/>
        <p:txBody>
          <a:bodyPr/>
          <a:lstStyle/>
          <a:p>
            <a:endParaRPr lang="en-GB"/>
          </a:p>
        </p:txBody>
      </p:sp>
      <p:sp>
        <p:nvSpPr>
          <p:cNvPr id="8" name="Slide Number Placeholder 5">
            <a:extLst>
              <a:ext uri="{FF2B5EF4-FFF2-40B4-BE49-F238E27FC236}">
                <a16:creationId xmlns:a16="http://schemas.microsoft.com/office/drawing/2014/main" id="{D5FF9501-F018-01C8-70DE-295E76159846}"/>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66367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E639-8D20-E648-B71F-4689CBAE4AFA}"/>
              </a:ext>
            </a:extLst>
          </p:cNvPr>
          <p:cNvSpPr>
            <a:spLocks noGrp="1"/>
          </p:cNvSpPr>
          <p:nvPr>
            <p:ph type="title"/>
          </p:nvPr>
        </p:nvSpPr>
        <p:spPr>
          <a:xfrm>
            <a:off x="839788" y="457200"/>
            <a:ext cx="5148262"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DB5BBC9-200C-2E23-EA44-6FEF2D1959A3}"/>
              </a:ext>
            </a:extLst>
          </p:cNvPr>
          <p:cNvSpPr>
            <a:spLocks noGrp="1"/>
          </p:cNvSpPr>
          <p:nvPr>
            <p:ph type="pic" idx="1"/>
          </p:nvPr>
        </p:nvSpPr>
        <p:spPr>
          <a:xfrm>
            <a:off x="6203950" y="0"/>
            <a:ext cx="5988050" cy="6277704"/>
          </a:xfrm>
          <a:prstGeom prst="rect">
            <a:avLst/>
          </a:prstGeom>
          <a:blipFill>
            <a:blip r:embed="rId2"/>
            <a:tile tx="0" ty="0" sx="100000" sy="100000" flip="none" algn="tl"/>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8ADC0C8-AC32-2AFD-2467-F66A5792FF8D}"/>
              </a:ext>
            </a:extLst>
          </p:cNvPr>
          <p:cNvSpPr>
            <a:spLocks noGrp="1"/>
          </p:cNvSpPr>
          <p:nvPr>
            <p:ph type="body" sz="half" idx="2"/>
          </p:nvPr>
        </p:nvSpPr>
        <p:spPr>
          <a:xfrm>
            <a:off x="839788" y="2057399"/>
            <a:ext cx="5148262" cy="40292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4A0E21BF-C127-E953-D3CC-5CDBCE42BF07}"/>
              </a:ext>
            </a:extLst>
          </p:cNvPr>
          <p:cNvSpPr>
            <a:spLocks noGrp="1"/>
          </p:cNvSpPr>
          <p:nvPr>
            <p:ph type="ftr" sz="quarter" idx="11"/>
          </p:nvPr>
        </p:nvSpPr>
        <p:spPr/>
        <p:txBody>
          <a:bodyPr/>
          <a:lstStyle/>
          <a:p>
            <a:endParaRPr lang="en-GB"/>
          </a:p>
        </p:txBody>
      </p:sp>
      <p:sp>
        <p:nvSpPr>
          <p:cNvPr id="7" name="Slide Number Placeholder 5">
            <a:extLst>
              <a:ext uri="{FF2B5EF4-FFF2-40B4-BE49-F238E27FC236}">
                <a16:creationId xmlns:a16="http://schemas.microsoft.com/office/drawing/2014/main" id="{8DFA8425-2D3B-B9A4-1660-4B597F502162}"/>
              </a:ext>
            </a:extLst>
          </p:cNvPr>
          <p:cNvSpPr>
            <a:spLocks noGrp="1" noRot="1" noMove="1" noResize="1" noEditPoints="1" noAdjustHandles="1" noChangeArrowheads="1" noChangeShapeType="1"/>
          </p:cNvSpPr>
          <p:nvPr>
            <p:ph type="sldNum" sz="quarter" idx="12"/>
          </p:nvPr>
        </p:nvSpPr>
        <p:spPr>
          <a:xfrm>
            <a:off x="11617377" y="6277704"/>
            <a:ext cx="574623" cy="577121"/>
          </a:xfrm>
          <a:prstGeom prst="rect">
            <a:avLst/>
          </a:prstGeom>
          <a:solidFill>
            <a:schemeClr val="accent1"/>
          </a:solidFill>
        </p:spPr>
        <p:txBody>
          <a:bodyPr anchor="ctr"/>
          <a:lstStyle>
            <a:lvl1pPr algn="ctr">
              <a:defRPr sz="1400" b="0" i="0">
                <a:solidFill>
                  <a:schemeClr val="bg1"/>
                </a:solidFill>
                <a:latin typeface="Arial" panose="020B0604020202020204" pitchFamily="34" charset="0"/>
                <a:cs typeface="Arial" panose="020B0604020202020204" pitchFamily="34" charset="0"/>
              </a:defRPr>
            </a:lvl1pPr>
          </a:lstStyle>
          <a:p>
            <a:fld id="{F1488FB2-51C3-5B43-A974-550BFAC97B87}" type="slidenum">
              <a:rPr lang="en-GB" smtClean="0"/>
              <a:pPr/>
              <a:t>‹#›</a:t>
            </a:fld>
            <a:endParaRPr lang="en-GB"/>
          </a:p>
        </p:txBody>
      </p:sp>
    </p:spTree>
    <p:extLst>
      <p:ext uri="{BB962C8B-B14F-4D97-AF65-F5344CB8AC3E}">
        <p14:creationId xmlns:p14="http://schemas.microsoft.com/office/powerpoint/2010/main" val="167662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7C3AE-97B7-BDC6-0990-6BC1BE48A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5" name="Footer Placeholder 4">
            <a:extLst>
              <a:ext uri="{FF2B5EF4-FFF2-40B4-BE49-F238E27FC236}">
                <a16:creationId xmlns:a16="http://schemas.microsoft.com/office/drawing/2014/main" id="{CFDD4D52-D314-7560-788E-53DB022EBAB6}"/>
              </a:ext>
            </a:extLst>
          </p:cNvPr>
          <p:cNvSpPr>
            <a:spLocks noGrp="1"/>
          </p:cNvSpPr>
          <p:nvPr>
            <p:ph type="ftr" sz="quarter" idx="3"/>
          </p:nvPr>
        </p:nvSpPr>
        <p:spPr>
          <a:xfrm>
            <a:off x="1821820" y="6356350"/>
            <a:ext cx="9531980"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8" name="Rectangle 7">
            <a:extLst>
              <a:ext uri="{FF2B5EF4-FFF2-40B4-BE49-F238E27FC236}">
                <a16:creationId xmlns:a16="http://schemas.microsoft.com/office/drawing/2014/main" id="{C19D2CAC-7CF1-C81F-6474-57DAD3F003ED}"/>
              </a:ext>
            </a:extLst>
          </p:cNvPr>
          <p:cNvSpPr/>
          <p:nvPr userDrawn="1"/>
        </p:nvSpPr>
        <p:spPr>
          <a:xfrm>
            <a:off x="0" y="0"/>
            <a:ext cx="58189" cy="6858000"/>
          </a:xfrm>
          <a:prstGeom prst="rect">
            <a:avLst/>
          </a:prstGeom>
          <a:solidFill>
            <a:srgbClr val="FF1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06791485-4058-4902-69A7-99B53FE76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5" name="Straight Connector 14">
            <a:extLst>
              <a:ext uri="{FF2B5EF4-FFF2-40B4-BE49-F238E27FC236}">
                <a16:creationId xmlns:a16="http://schemas.microsoft.com/office/drawing/2014/main" id="{3D6D72AE-26E7-8B02-964F-49419773F69F}"/>
              </a:ext>
            </a:extLst>
          </p:cNvPr>
          <p:cNvCxnSpPr>
            <a:cxnSpLocks/>
          </p:cNvCxnSpPr>
          <p:nvPr userDrawn="1"/>
        </p:nvCxnSpPr>
        <p:spPr>
          <a:xfrm>
            <a:off x="838200" y="6271260"/>
            <a:ext cx="11353800" cy="0"/>
          </a:xfrm>
          <a:prstGeom prst="line">
            <a:avLst/>
          </a:prstGeom>
          <a:ln w="9525">
            <a:solidFill>
              <a:schemeClr val="tx2"/>
            </a:solidFill>
          </a:ln>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8B3D1285-1D7E-301A-1AA2-0620BA357244}"/>
              </a:ext>
            </a:extLst>
          </p:cNvPr>
          <p:cNvPicPr/>
          <p:nvPr userDrawn="1"/>
        </p:nvPicPr>
        <p:blipFill>
          <a:blip r:embed="rId11"/>
          <a:stretch>
            <a:fillRect/>
          </a:stretch>
        </p:blipFill>
        <p:spPr>
          <a:xfrm>
            <a:off x="759792" y="6365727"/>
            <a:ext cx="813039" cy="356400"/>
          </a:xfrm>
          <a:prstGeom prst="rect">
            <a:avLst/>
          </a:prstGeom>
        </p:spPr>
      </p:pic>
    </p:spTree>
    <p:extLst>
      <p:ext uri="{BB962C8B-B14F-4D97-AF65-F5344CB8AC3E}">
        <p14:creationId xmlns:p14="http://schemas.microsoft.com/office/powerpoint/2010/main" val="937499022"/>
      </p:ext>
    </p:extLst>
  </p:cSld>
  <p:clrMap bg1="dk1" tx1="lt1" bg2="dk2" tx2="lt2" accent1="accent1" accent2="accent2" accent3="accent3" accent4="accent4" accent5="accent5" accent6="accent6" hlink="hlink" folHlink="folHlink"/>
  <p:sldLayoutIdLst>
    <p:sldLayoutId id="2147483671" r:id="rId1"/>
    <p:sldLayoutId id="2147483673" r:id="rId2"/>
    <p:sldLayoutId id="2147483675" r:id="rId3"/>
    <p:sldLayoutId id="2147483684" r:id="rId4"/>
    <p:sldLayoutId id="2147483685" r:id="rId5"/>
    <p:sldLayoutId id="2147483687"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anuale Medium" panose="02040504050405060204" pitchFamily="18" charset="77"/>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9" userDrawn="1">
          <p15:clr>
            <a:srgbClr val="F26B43"/>
          </p15:clr>
        </p15:guide>
        <p15:guide id="3" pos="7151" userDrawn="1">
          <p15:clr>
            <a:srgbClr val="F26B43"/>
          </p15:clr>
        </p15:guide>
        <p15:guide id="6" pos="3772" userDrawn="1">
          <p15:clr>
            <a:srgbClr val="F26B43"/>
          </p15:clr>
        </p15:guide>
        <p15:guide id="7" pos="39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7C3AE-97B7-BDC6-0990-6BC1BE48A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5" name="Footer Placeholder 4">
            <a:extLst>
              <a:ext uri="{FF2B5EF4-FFF2-40B4-BE49-F238E27FC236}">
                <a16:creationId xmlns:a16="http://schemas.microsoft.com/office/drawing/2014/main" id="{CFDD4D52-D314-7560-788E-53DB022EBAB6}"/>
              </a:ext>
            </a:extLst>
          </p:cNvPr>
          <p:cNvSpPr>
            <a:spLocks noGrp="1"/>
          </p:cNvSpPr>
          <p:nvPr>
            <p:ph type="ftr" sz="quarter" idx="3"/>
          </p:nvPr>
        </p:nvSpPr>
        <p:spPr>
          <a:xfrm>
            <a:off x="1821820" y="6356350"/>
            <a:ext cx="9531980"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8" name="Rectangle 7">
            <a:extLst>
              <a:ext uri="{FF2B5EF4-FFF2-40B4-BE49-F238E27FC236}">
                <a16:creationId xmlns:a16="http://schemas.microsoft.com/office/drawing/2014/main" id="{C19D2CAC-7CF1-C81F-6474-57DAD3F003ED}"/>
              </a:ext>
            </a:extLst>
          </p:cNvPr>
          <p:cNvSpPr/>
          <p:nvPr userDrawn="1"/>
        </p:nvSpPr>
        <p:spPr>
          <a:xfrm>
            <a:off x="0" y="0"/>
            <a:ext cx="58189" cy="6858000"/>
          </a:xfrm>
          <a:prstGeom prst="rect">
            <a:avLst/>
          </a:prstGeom>
          <a:solidFill>
            <a:srgbClr val="FF1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06791485-4058-4902-69A7-99B53FE76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4" name="Picture 13">
            <a:extLst>
              <a:ext uri="{FF2B5EF4-FFF2-40B4-BE49-F238E27FC236}">
                <a16:creationId xmlns:a16="http://schemas.microsoft.com/office/drawing/2014/main" id="{82DF5941-D401-288D-E982-D28357E053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1"/>
          <a:stretch>
            <a:fillRect/>
          </a:stretch>
        </p:blipFill>
        <p:spPr>
          <a:xfrm>
            <a:off x="754207" y="6364089"/>
            <a:ext cx="815286" cy="357385"/>
          </a:xfrm>
          <a:prstGeom prst="rect">
            <a:avLst/>
          </a:prstGeom>
        </p:spPr>
      </p:pic>
      <p:cxnSp>
        <p:nvCxnSpPr>
          <p:cNvPr id="15" name="Straight Connector 14">
            <a:extLst>
              <a:ext uri="{FF2B5EF4-FFF2-40B4-BE49-F238E27FC236}">
                <a16:creationId xmlns:a16="http://schemas.microsoft.com/office/drawing/2014/main" id="{3D6D72AE-26E7-8B02-964F-49419773F69F}"/>
              </a:ext>
            </a:extLst>
          </p:cNvPr>
          <p:cNvCxnSpPr>
            <a:cxnSpLocks/>
          </p:cNvCxnSpPr>
          <p:nvPr userDrawn="1"/>
        </p:nvCxnSpPr>
        <p:spPr>
          <a:xfrm>
            <a:off x="838200" y="6271260"/>
            <a:ext cx="11353800" cy="0"/>
          </a:xfrm>
          <a:prstGeom prst="line">
            <a:avLst/>
          </a:prstGeom>
          <a:ln w="9525">
            <a:solidFill>
              <a:schemeClr val="tx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3994178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61" r:id="rId4"/>
    <p:sldLayoutId id="2147483663" r:id="rId5"/>
    <p:sldLayoutId id="2147483657" r:id="rId6"/>
    <p:sldLayoutId id="2147483654" r:id="rId7"/>
    <p:sldLayoutId id="2147483655" r:id="rId8"/>
    <p:sldLayoutId id="2147483656" r:id="rId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anuale Medium" panose="02040504050405060204" pitchFamily="18" charset="77"/>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29" userDrawn="1">
          <p15:clr>
            <a:srgbClr val="F26B43"/>
          </p15:clr>
        </p15:guide>
        <p15:guide id="3" pos="7151" userDrawn="1">
          <p15:clr>
            <a:srgbClr val="F26B43"/>
          </p15:clr>
        </p15:guide>
        <p15:guide id="6" pos="3772" userDrawn="1">
          <p15:clr>
            <a:srgbClr val="F26B43"/>
          </p15:clr>
        </p15:guide>
        <p15:guide id="7" pos="39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posts/etch-uk_consulting-digitaltransformation-customerexperience-activity-7425142723453558784-ckIC?utm_source=social_share_send&amp;utm_medium=member_desktop_web&amp;rcm=ACoAAATE8YABA9IOWd-7iKHY9BCWp_REo2aNPc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ca.org.uk/value-of-consulting/consulting-excellenc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tchuk.com/our-purpo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F6F3-5291-51D1-0FA8-618FD79D4B71}"/>
              </a:ext>
            </a:extLst>
          </p:cNvPr>
          <p:cNvSpPr>
            <a:spLocks noGrp="1"/>
          </p:cNvSpPr>
          <p:nvPr>
            <p:ph type="ctrTitle"/>
          </p:nvPr>
        </p:nvSpPr>
        <p:spPr>
          <a:xfrm>
            <a:off x="839788" y="1122363"/>
            <a:ext cx="7474218" cy="2387600"/>
          </a:xfrm>
        </p:spPr>
        <p:txBody>
          <a:bodyPr>
            <a:normAutofit fontScale="90000"/>
          </a:bodyPr>
          <a:lstStyle/>
          <a:p>
            <a:r>
              <a:rPr lang="en-GB" dirty="0">
                <a:latin typeface="Manuale Medium"/>
              </a:rPr>
              <a:t>Etch </a:t>
            </a:r>
            <a:br>
              <a:rPr lang="en-GB" dirty="0">
                <a:latin typeface="Manuale Medium"/>
              </a:rPr>
            </a:br>
            <a:r>
              <a:rPr lang="en-GB" dirty="0">
                <a:latin typeface="Manuale Medium"/>
              </a:rPr>
              <a:t>Consulting Excellence Declaration 2026</a:t>
            </a:r>
            <a:endParaRPr lang="en-GB" sz="4400" baseline="30000" dirty="0">
              <a:solidFill>
                <a:srgbClr val="FFFFFF"/>
              </a:solidFill>
              <a:cs typeface="Arial"/>
            </a:endParaRPr>
          </a:p>
        </p:txBody>
      </p:sp>
      <p:sp>
        <p:nvSpPr>
          <p:cNvPr id="3" name="Subtitle 2">
            <a:extLst>
              <a:ext uri="{FF2B5EF4-FFF2-40B4-BE49-F238E27FC236}">
                <a16:creationId xmlns:a16="http://schemas.microsoft.com/office/drawing/2014/main" id="{07C2310D-1618-30E5-BB86-1549147E0476}"/>
              </a:ext>
            </a:extLst>
          </p:cNvPr>
          <p:cNvSpPr>
            <a:spLocks noGrp="1"/>
          </p:cNvSpPr>
          <p:nvPr>
            <p:ph type="subTitle" idx="1"/>
          </p:nvPr>
        </p:nvSpPr>
        <p:spPr>
          <a:xfrm>
            <a:off x="839787" y="3837708"/>
            <a:ext cx="7614896" cy="1420091"/>
          </a:xfrm>
        </p:spPr>
        <p:txBody>
          <a:bodyPr/>
          <a:lstStyle/>
          <a:p>
            <a:r>
              <a:rPr lang="en-GB" b="1" dirty="0">
                <a:latin typeface="Manuale" panose="02040504050405060204" pitchFamily="18" charset="77"/>
              </a:rPr>
              <a:t>Raising the bar for ethical, outcome‑driven consulting at Etch: Our annual pledge as an MCA member firm</a:t>
            </a:r>
          </a:p>
        </p:txBody>
      </p:sp>
      <p:pic>
        <p:nvPicPr>
          <p:cNvPr id="4" name="Picture 3" descr="A black and white logo&#10;&#10;AI-generated content may be incorrect.">
            <a:extLst>
              <a:ext uri="{FF2B5EF4-FFF2-40B4-BE49-F238E27FC236}">
                <a16:creationId xmlns:a16="http://schemas.microsoft.com/office/drawing/2014/main" id="{9CBCF8D7-C7AA-EC2C-3B51-E5688F9D5132}"/>
              </a:ext>
            </a:extLst>
          </p:cNvPr>
          <p:cNvPicPr>
            <a:picLocks noChangeAspect="1"/>
          </p:cNvPicPr>
          <p:nvPr/>
        </p:nvPicPr>
        <p:blipFill>
          <a:blip r:embed="rId3"/>
          <a:stretch>
            <a:fillRect/>
          </a:stretch>
        </p:blipFill>
        <p:spPr>
          <a:xfrm>
            <a:off x="9785252" y="5098336"/>
            <a:ext cx="1876425" cy="922812"/>
          </a:xfrm>
          <a:prstGeom prst="rect">
            <a:avLst/>
          </a:prstGeom>
        </p:spPr>
      </p:pic>
    </p:spTree>
    <p:extLst>
      <p:ext uri="{BB962C8B-B14F-4D97-AF65-F5344CB8AC3E}">
        <p14:creationId xmlns:p14="http://schemas.microsoft.com/office/powerpoint/2010/main" val="316875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008F-1598-55D6-0B00-5B63C0FCC529}"/>
              </a:ext>
            </a:extLst>
          </p:cNvPr>
          <p:cNvSpPr>
            <a:spLocks noGrp="1"/>
          </p:cNvSpPr>
          <p:nvPr>
            <p:ph type="title"/>
          </p:nvPr>
        </p:nvSpPr>
        <p:spPr/>
        <p:txBody>
          <a:bodyPr/>
          <a:lstStyle/>
          <a:p>
            <a:r>
              <a:rPr lang="en-GB"/>
              <a:t>Sustainability</a:t>
            </a:r>
          </a:p>
        </p:txBody>
      </p:sp>
      <p:sp>
        <p:nvSpPr>
          <p:cNvPr id="3" name="Content Placeholder 2">
            <a:extLst>
              <a:ext uri="{FF2B5EF4-FFF2-40B4-BE49-F238E27FC236}">
                <a16:creationId xmlns:a16="http://schemas.microsoft.com/office/drawing/2014/main" id="{9B3BA2B8-1B71-6659-B851-E5FFD9828C22}"/>
              </a:ext>
            </a:extLst>
          </p:cNvPr>
          <p:cNvSpPr>
            <a:spLocks noGrp="1"/>
          </p:cNvSpPr>
          <p:nvPr>
            <p:ph idx="1"/>
          </p:nvPr>
        </p:nvSpPr>
        <p:spPr/>
        <p:txBody>
          <a:bodyPr vert="horz" lIns="91440" tIns="45720" rIns="91440" bIns="45720" rtlCol="0" anchor="t">
            <a:normAutofit/>
          </a:bodyPr>
          <a:lstStyle/>
          <a:p>
            <a:pPr marL="0" indent="0">
              <a:lnSpc>
                <a:spcPct val="110000"/>
              </a:lnSpc>
              <a:buNone/>
            </a:pPr>
            <a:r>
              <a:rPr lang="en-GB" sz="1800" dirty="0">
                <a:latin typeface="Arial"/>
                <a:cs typeface="Arial"/>
              </a:rPr>
              <a:t>We are committed to sustainable development within our organisation and our work with clients. </a:t>
            </a:r>
          </a:p>
          <a:p>
            <a:pPr marL="0" indent="0">
              <a:lnSpc>
                <a:spcPct val="110000"/>
              </a:lnSpc>
              <a:buNone/>
            </a:pPr>
            <a:endParaRPr lang="en-GB" sz="1800" dirty="0"/>
          </a:p>
          <a:p>
            <a:pPr marL="0" indent="0">
              <a:lnSpc>
                <a:spcPct val="110000"/>
              </a:lnSpc>
              <a:buNone/>
            </a:pPr>
            <a:r>
              <a:rPr lang="en-GB" sz="1800" dirty="0">
                <a:latin typeface="Arial"/>
                <a:cs typeface="Arial"/>
              </a:rPr>
              <a:t>This means:</a:t>
            </a:r>
          </a:p>
          <a:p>
            <a:pPr marL="342900" indent="-342900">
              <a:lnSpc>
                <a:spcPct val="110000"/>
              </a:lnSpc>
              <a:buFont typeface="+mj-lt"/>
              <a:buAutoNum type="arabicPeriod" startAt="14"/>
            </a:pPr>
            <a:r>
              <a:rPr lang="en-GB" sz="1800" dirty="0">
                <a:latin typeface="Arial"/>
                <a:cs typeface="Arial"/>
              </a:rPr>
              <a:t>We commit to ensuring that our firm operates in an increasingly sustainable way and strive to ensure that sustainability is considered by our clients in our work with them.</a:t>
            </a:r>
            <a:endParaRPr lang="en-GB" sz="1800" dirty="0"/>
          </a:p>
          <a:p>
            <a:pPr marL="0" indent="0">
              <a:buNone/>
            </a:pPr>
            <a:endParaRPr lang="en-GB" dirty="0"/>
          </a:p>
        </p:txBody>
      </p:sp>
    </p:spTree>
    <p:extLst>
      <p:ext uri="{BB962C8B-B14F-4D97-AF65-F5344CB8AC3E}">
        <p14:creationId xmlns:p14="http://schemas.microsoft.com/office/powerpoint/2010/main" val="147843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C1DC5-D5ED-24CB-7BEC-3B64EBD6C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1C2D6-26AF-0F61-5A47-2F27BDA193FB}"/>
              </a:ext>
            </a:extLst>
          </p:cNvPr>
          <p:cNvSpPr>
            <a:spLocks noGrp="1"/>
          </p:cNvSpPr>
          <p:nvPr>
            <p:ph type="title"/>
          </p:nvPr>
        </p:nvSpPr>
        <p:spPr>
          <a:xfrm>
            <a:off x="838200" y="365125"/>
            <a:ext cx="7714129" cy="1325563"/>
          </a:xfrm>
        </p:spPr>
        <p:txBody>
          <a:bodyPr>
            <a:normAutofit/>
          </a:bodyPr>
          <a:lstStyle/>
          <a:p>
            <a:r>
              <a:rPr lang="en-001"/>
              <a:t>Our commitment to a sustainable future</a:t>
            </a:r>
          </a:p>
        </p:txBody>
      </p:sp>
      <p:pic>
        <p:nvPicPr>
          <p:cNvPr id="20" name="Picture 19">
            <a:extLst>
              <a:ext uri="{FF2B5EF4-FFF2-40B4-BE49-F238E27FC236}">
                <a16:creationId xmlns:a16="http://schemas.microsoft.com/office/drawing/2014/main" id="{70280490-664D-9638-832A-F5A97D16CC5B}"/>
              </a:ext>
            </a:extLst>
          </p:cNvPr>
          <p:cNvPicPr>
            <a:picLocks noChangeAspect="1"/>
          </p:cNvPicPr>
          <p:nvPr/>
        </p:nvPicPr>
        <p:blipFill>
          <a:blip r:embed="rId2"/>
          <a:stretch>
            <a:fillRect/>
          </a:stretch>
        </p:blipFill>
        <p:spPr>
          <a:xfrm>
            <a:off x="1479031" y="1750894"/>
            <a:ext cx="1339573" cy="1958009"/>
          </a:xfrm>
          <a:prstGeom prst="rect">
            <a:avLst/>
          </a:prstGeom>
        </p:spPr>
      </p:pic>
      <p:pic>
        <p:nvPicPr>
          <p:cNvPr id="23" name="Picture 22" descr="A logo on a circle&#10;&#10;AI-generated content may be incorrect.">
            <a:extLst>
              <a:ext uri="{FF2B5EF4-FFF2-40B4-BE49-F238E27FC236}">
                <a16:creationId xmlns:a16="http://schemas.microsoft.com/office/drawing/2014/main" id="{B06B6D36-A502-0B26-E8BE-95FD87921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948" y="1828130"/>
            <a:ext cx="1825211" cy="1803534"/>
          </a:xfrm>
          <a:prstGeom prst="rect">
            <a:avLst/>
          </a:prstGeom>
        </p:spPr>
      </p:pic>
      <p:pic>
        <p:nvPicPr>
          <p:cNvPr id="25" name="Picture 24" descr="A black and white logo&#10;&#10;AI-generated content may be incorrect.">
            <a:extLst>
              <a:ext uri="{FF2B5EF4-FFF2-40B4-BE49-F238E27FC236}">
                <a16:creationId xmlns:a16="http://schemas.microsoft.com/office/drawing/2014/main" id="{BB2A0815-6A42-050E-DB31-EFC031B7B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769" y="3928225"/>
            <a:ext cx="2190015" cy="1138808"/>
          </a:xfrm>
          <a:prstGeom prst="rect">
            <a:avLst/>
          </a:prstGeom>
        </p:spPr>
      </p:pic>
      <p:pic>
        <p:nvPicPr>
          <p:cNvPr id="26" name="Picture 25" descr="A blue and white logo&#10;&#10;AI-generated content may be incorrect.">
            <a:extLst>
              <a:ext uri="{FF2B5EF4-FFF2-40B4-BE49-F238E27FC236}">
                <a16:creationId xmlns:a16="http://schemas.microsoft.com/office/drawing/2014/main" id="{E9586295-40BD-0589-2C0F-20AA5C1F8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695" y="3754997"/>
            <a:ext cx="2599898" cy="1312036"/>
          </a:xfrm>
          <a:prstGeom prst="rect">
            <a:avLst/>
          </a:prstGeom>
        </p:spPr>
      </p:pic>
      <p:pic>
        <p:nvPicPr>
          <p:cNvPr id="27" name="Picture 26" descr="A white background with black text&#10;&#10;AI-generated content may be incorrect.">
            <a:extLst>
              <a:ext uri="{FF2B5EF4-FFF2-40B4-BE49-F238E27FC236}">
                <a16:creationId xmlns:a16="http://schemas.microsoft.com/office/drawing/2014/main" id="{DF43D81D-F92B-C926-52B9-BC208A729030}"/>
              </a:ext>
            </a:extLst>
          </p:cNvPr>
          <p:cNvPicPr>
            <a:picLocks noChangeAspect="1"/>
          </p:cNvPicPr>
          <p:nvPr/>
        </p:nvPicPr>
        <p:blipFill>
          <a:blip r:embed="rId6">
            <a:extLst>
              <a:ext uri="{28A0092B-C50C-407E-A947-70E740481C1C}">
                <a14:useLocalDpi xmlns:a14="http://schemas.microsoft.com/office/drawing/2010/main" val="0"/>
              </a:ext>
            </a:extLst>
          </a:blip>
          <a:srcRect r="3261" b="4125"/>
          <a:stretch>
            <a:fillRect/>
          </a:stretch>
        </p:blipFill>
        <p:spPr>
          <a:xfrm>
            <a:off x="8344122" y="3816778"/>
            <a:ext cx="3087614" cy="1305528"/>
          </a:xfrm>
          <a:prstGeom prst="rect">
            <a:avLst/>
          </a:prstGeom>
        </p:spPr>
      </p:pic>
      <p:pic>
        <p:nvPicPr>
          <p:cNvPr id="4" name="Picture 3" descr="A black and blue text&#10;&#10;AI-generated content may be incorrect.">
            <a:extLst>
              <a:ext uri="{FF2B5EF4-FFF2-40B4-BE49-F238E27FC236}">
                <a16:creationId xmlns:a16="http://schemas.microsoft.com/office/drawing/2014/main" id="{B0729767-C8F1-9AF2-C456-398DC6A94DF1}"/>
              </a:ext>
            </a:extLst>
          </p:cNvPr>
          <p:cNvPicPr>
            <a:picLocks noChangeAspect="1"/>
          </p:cNvPicPr>
          <p:nvPr/>
        </p:nvPicPr>
        <p:blipFill>
          <a:blip r:embed="rId7"/>
          <a:stretch>
            <a:fillRect/>
          </a:stretch>
        </p:blipFill>
        <p:spPr>
          <a:xfrm>
            <a:off x="4692169" y="1892377"/>
            <a:ext cx="2876934" cy="1678776"/>
          </a:xfrm>
          <a:prstGeom prst="rect">
            <a:avLst/>
          </a:prstGeom>
        </p:spPr>
      </p:pic>
      <p:sp>
        <p:nvSpPr>
          <p:cNvPr id="3" name="Slide Number Placeholder 4">
            <a:extLst>
              <a:ext uri="{FF2B5EF4-FFF2-40B4-BE49-F238E27FC236}">
                <a16:creationId xmlns:a16="http://schemas.microsoft.com/office/drawing/2014/main" id="{24BACEAB-0F7D-8940-EEEC-1A6AEF3343B8}"/>
              </a:ext>
            </a:extLst>
          </p:cNvPr>
          <p:cNvSpPr>
            <a:spLocks noGrp="1"/>
          </p:cNvSpPr>
          <p:nvPr>
            <p:ph type="sldNum" sz="quarter" idx="12"/>
          </p:nvPr>
        </p:nvSpPr>
        <p:spPr>
          <a:xfrm>
            <a:off x="11617377" y="6280879"/>
            <a:ext cx="574623" cy="5771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1488FB2-51C3-5B43-A974-550BFAC97B87}" type="slidenum">
              <a:rPr kumimoji="0" lang="en-GB"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Rounded Rectangle 4">
            <a:extLst>
              <a:ext uri="{FF2B5EF4-FFF2-40B4-BE49-F238E27FC236}">
                <a16:creationId xmlns:a16="http://schemas.microsoft.com/office/drawing/2014/main" id="{AD6F9CA9-D22C-A277-F365-4D03AC899104}"/>
              </a:ext>
            </a:extLst>
          </p:cNvPr>
          <p:cNvSpPr/>
          <p:nvPr/>
        </p:nvSpPr>
        <p:spPr>
          <a:xfrm>
            <a:off x="1909997" y="5438879"/>
            <a:ext cx="8372006" cy="50756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72000" bIns="108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01" sz="1800" b="1" i="0" u="none" strike="noStrike" kern="1200" cap="none" spc="0" normalizeH="0" baseline="0" noProof="0" dirty="0">
                <a:ln>
                  <a:noFill/>
                </a:ln>
                <a:solidFill>
                  <a:srgbClr val="FF127B"/>
                </a:solidFill>
                <a:effectLst/>
                <a:uLnTx/>
                <a:uFillTx/>
                <a:latin typeface="Arial"/>
                <a:ea typeface="+mn-ea"/>
                <a:cs typeface="Arial"/>
              </a:rPr>
              <a:t>Financial Times:</a:t>
            </a:r>
            <a:r>
              <a:rPr kumimoji="0" lang="en-001" sz="1800" b="1" i="0" u="none" strike="noStrike" kern="1200" cap="none" spc="0" normalizeH="0" baseline="0" noProof="0" dirty="0">
                <a:ln>
                  <a:noFill/>
                </a:ln>
                <a:solidFill>
                  <a:srgbClr val="000000"/>
                </a:solidFill>
                <a:effectLst/>
                <a:uLnTx/>
                <a:uFillTx/>
                <a:latin typeface="Arial"/>
                <a:ea typeface="+mn-ea"/>
                <a:cs typeface="Arial"/>
              </a:rPr>
              <a:t> UK's Leading Management Consultants 2026   </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8" name="Rounded Rectangle 7">
            <a:hlinkClick r:id="rId8"/>
            <a:extLst>
              <a:ext uri="{FF2B5EF4-FFF2-40B4-BE49-F238E27FC236}">
                <a16:creationId xmlns:a16="http://schemas.microsoft.com/office/drawing/2014/main" id="{6CBA5500-35AF-BE3A-A759-4AC427003F16}"/>
              </a:ext>
            </a:extLst>
          </p:cNvPr>
          <p:cNvSpPr/>
          <p:nvPr/>
        </p:nvSpPr>
        <p:spPr>
          <a:xfrm>
            <a:off x="9037817" y="5562858"/>
            <a:ext cx="1026827" cy="244530"/>
          </a:xfrm>
          <a:prstGeom prst="roundRect">
            <a:avLst/>
          </a:prstGeom>
          <a:ln>
            <a:noFill/>
          </a:ln>
          <a:effectLst>
            <a:outerShdw blurRad="153047" dist="38100" dir="5400000" algn="t" rotWithShape="0">
              <a:prstClr val="black">
                <a:alpha val="22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001" sz="900" b="0" i="0" u="none" strike="noStrike" kern="1200" cap="none" spc="30" normalizeH="0" baseline="0" noProof="0" dirty="0">
                <a:ln>
                  <a:noFill/>
                </a:ln>
                <a:solidFill>
                  <a:srgbClr val="FFFFFF"/>
                </a:solidFill>
                <a:effectLst/>
                <a:uLnTx/>
                <a:uFillTx/>
                <a:latin typeface="Arial"/>
                <a:ea typeface="+mn-ea"/>
                <a:cs typeface="Arial"/>
              </a:rPr>
              <a:t>READ MORE</a:t>
            </a:r>
            <a:endParaRPr kumimoji="0" lang="en-001" sz="900" b="0" i="0" u="none" strike="noStrike" kern="1200" cap="none" spc="3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383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F9F6-CEA4-55B9-C3B7-2DE0AD465092}"/>
              </a:ext>
            </a:extLst>
          </p:cNvPr>
          <p:cNvSpPr>
            <a:spLocks noGrp="1"/>
          </p:cNvSpPr>
          <p:nvPr>
            <p:ph type="ctrTitle"/>
          </p:nvPr>
        </p:nvSpPr>
        <p:spPr>
          <a:xfrm>
            <a:off x="1524000" y="1122363"/>
            <a:ext cx="7268308" cy="2387600"/>
          </a:xfrm>
        </p:spPr>
        <p:txBody>
          <a:bodyPr>
            <a:normAutofit/>
          </a:bodyPr>
          <a:lstStyle/>
          <a:p>
            <a:r>
              <a:rPr lang="en-US" dirty="0"/>
              <a:t>Regain market leadership with Etch</a:t>
            </a:r>
          </a:p>
        </p:txBody>
      </p:sp>
      <p:sp>
        <p:nvSpPr>
          <p:cNvPr id="3" name="Subtitle 2">
            <a:extLst>
              <a:ext uri="{FF2B5EF4-FFF2-40B4-BE49-F238E27FC236}">
                <a16:creationId xmlns:a16="http://schemas.microsoft.com/office/drawing/2014/main" id="{57C50634-DA22-2300-8BCC-DBFA99A0C45C}"/>
              </a:ext>
            </a:extLst>
          </p:cNvPr>
          <p:cNvSpPr>
            <a:spLocks noGrp="1"/>
          </p:cNvSpPr>
          <p:nvPr>
            <p:ph type="subTitle" idx="1"/>
          </p:nvPr>
        </p:nvSpPr>
        <p:spPr/>
        <p:txBody>
          <a:bodyPr/>
          <a:lstStyle/>
          <a:p>
            <a:endParaRPr lang="en-US"/>
          </a:p>
        </p:txBody>
      </p:sp>
      <p:sp>
        <p:nvSpPr>
          <p:cNvPr id="6" name="Text Placeholder 5">
            <a:extLst>
              <a:ext uri="{FF2B5EF4-FFF2-40B4-BE49-F238E27FC236}">
                <a16:creationId xmlns:a16="http://schemas.microsoft.com/office/drawing/2014/main" id="{C7A46473-1AA6-C989-37BD-D441A56B8755}"/>
              </a:ext>
            </a:extLst>
          </p:cNvPr>
          <p:cNvSpPr>
            <a:spLocks noGrp="1"/>
          </p:cNvSpPr>
          <p:nvPr>
            <p:ph type="body" sz="quarter" idx="12"/>
          </p:nvPr>
        </p:nvSpPr>
        <p:spPr/>
        <p:txBody>
          <a:bodyPr>
            <a:normAutofit fontScale="47500" lnSpcReduction="20000"/>
          </a:bodyPr>
          <a:lstStyle/>
          <a:p>
            <a:r>
              <a:rPr lang="en-GB" sz="3200" b="1" dirty="0"/>
              <a:t>Contact:</a:t>
            </a:r>
          </a:p>
          <a:p>
            <a:r>
              <a:rPr lang="en-GB" dirty="0">
                <a:solidFill>
                  <a:srgbClr val="FF137C"/>
                </a:solidFill>
              </a:rPr>
              <a:t>Shelly Frame</a:t>
            </a:r>
          </a:p>
          <a:p>
            <a:r>
              <a:rPr lang="en-GB" dirty="0"/>
              <a:t>Managing Director and Co-Founder</a:t>
            </a:r>
          </a:p>
          <a:p>
            <a:r>
              <a:rPr lang="en-GB" dirty="0" err="1"/>
              <a:t>etchuk.com</a:t>
            </a:r>
            <a:endParaRPr lang="en-GB" dirty="0"/>
          </a:p>
          <a:p>
            <a:r>
              <a:rPr lang="en-GB" dirty="0"/>
              <a:t>023 8000 4800</a:t>
            </a:r>
          </a:p>
          <a:p>
            <a:r>
              <a:rPr lang="en-GB" dirty="0" err="1"/>
              <a:t>Shelly.frame@etchuk.com</a:t>
            </a:r>
            <a:endParaRPr lang="en-GB" dirty="0"/>
          </a:p>
          <a:p>
            <a:endParaRPr lang="en-GB" dirty="0"/>
          </a:p>
        </p:txBody>
      </p:sp>
    </p:spTree>
    <p:extLst>
      <p:ext uri="{BB962C8B-B14F-4D97-AF65-F5344CB8AC3E}">
        <p14:creationId xmlns:p14="http://schemas.microsoft.com/office/powerpoint/2010/main" val="311896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EB55-14E4-31AE-1AF4-705291250D01}"/>
              </a:ext>
            </a:extLst>
          </p:cNvPr>
          <p:cNvSpPr>
            <a:spLocks noGrp="1"/>
          </p:cNvSpPr>
          <p:nvPr>
            <p:ph type="title"/>
          </p:nvPr>
        </p:nvSpPr>
        <p:spPr/>
        <p:txBody>
          <a:bodyPr/>
          <a:lstStyle/>
          <a:p>
            <a:r>
              <a:rPr lang="en-GB" dirty="0"/>
              <a:t>Etch UK Ltd</a:t>
            </a:r>
          </a:p>
        </p:txBody>
      </p:sp>
      <p:sp>
        <p:nvSpPr>
          <p:cNvPr id="3" name="Content Placeholder 2">
            <a:extLst>
              <a:ext uri="{FF2B5EF4-FFF2-40B4-BE49-F238E27FC236}">
                <a16:creationId xmlns:a16="http://schemas.microsoft.com/office/drawing/2014/main" id="{FFC1D2E1-B144-1B32-6C08-EB36E2ADE469}"/>
              </a:ext>
            </a:extLst>
          </p:cNvPr>
          <p:cNvSpPr>
            <a:spLocks noGrp="1"/>
          </p:cNvSpPr>
          <p:nvPr>
            <p:ph idx="1"/>
          </p:nvPr>
        </p:nvSpPr>
        <p:spPr/>
        <p:txBody>
          <a:bodyPr vert="horz" lIns="91440" tIns="45720" rIns="91440" bIns="45720" rtlCol="0" anchor="t">
            <a:normAutofit lnSpcReduction="10000"/>
          </a:bodyPr>
          <a:lstStyle/>
          <a:p>
            <a:pPr marL="0" indent="0">
              <a:lnSpc>
                <a:spcPct val="120000"/>
              </a:lnSpc>
              <a:buNone/>
            </a:pPr>
            <a:r>
              <a:rPr lang="en-GB" sz="1800" dirty="0">
                <a:latin typeface="Arial"/>
                <a:cs typeface="Arial"/>
              </a:rPr>
              <a:t>Etch helps revitalise established businesses struggling with challenges such as loss of market leadership, slowing customer growth, declining profitability, inefficient processes, weak customer engagement, and other vulnerabilities that new and modern competitors might exploit. We modernise their legacy digital customer experiences and CX capabilities using our proven </a:t>
            </a:r>
            <a:r>
              <a:rPr lang="en-GB" sz="1800" dirty="0" err="1">
                <a:latin typeface="Arial"/>
                <a:cs typeface="Arial"/>
              </a:rPr>
              <a:t>EtchElevate</a:t>
            </a:r>
            <a:r>
              <a:rPr lang="en-GB" sz="1800" dirty="0">
                <a:latin typeface="Arial"/>
                <a:cs typeface="Arial"/>
              </a:rPr>
              <a:t> process. By enhancing the experience our clients offer and upgrading their technology, we help them boost win rates, strengthen customer relationships, and drive revenue growth, all while reducing CX and IT cost.</a:t>
            </a:r>
          </a:p>
          <a:p>
            <a:pPr marL="0" indent="0">
              <a:lnSpc>
                <a:spcPct val="120000"/>
              </a:lnSpc>
              <a:buNone/>
            </a:pPr>
            <a:r>
              <a:rPr lang="en-GB" sz="1800" dirty="0">
                <a:latin typeface="Arial"/>
                <a:cs typeface="Arial"/>
              </a:rPr>
              <a:t>Our unique approach, </a:t>
            </a:r>
            <a:r>
              <a:rPr lang="en-GB" sz="1800" b="1" dirty="0" err="1"/>
              <a:t>EtchElevate</a:t>
            </a:r>
            <a:r>
              <a:rPr lang="en-GB" sz="1800" b="1" dirty="0"/>
              <a:t>™</a:t>
            </a:r>
            <a:r>
              <a:rPr lang="en-GB" sz="1800" dirty="0"/>
              <a:t>, leverages design and technology innovation to enhance customer interactions and establish industry leadership - reshaping business processes, operations, and customer engagement to deliver customer-centric strategy. Transforming customer experiences one innovation at a time </a:t>
            </a:r>
            <a:br>
              <a:rPr lang="en-GB" sz="1800" dirty="0"/>
            </a:br>
            <a:br>
              <a:rPr lang="en-GB" sz="1800" dirty="0"/>
            </a:br>
            <a:r>
              <a:rPr lang="en-GB" sz="1800" dirty="0"/>
              <a:t>Our work is outcome‑led, collaborative and measurable, focused on sustainable impact rather than short‑term fixes.</a:t>
            </a:r>
          </a:p>
          <a:p>
            <a:endParaRPr lang="en-GB" dirty="0"/>
          </a:p>
        </p:txBody>
      </p:sp>
    </p:spTree>
    <p:extLst>
      <p:ext uri="{BB962C8B-B14F-4D97-AF65-F5344CB8AC3E}">
        <p14:creationId xmlns:p14="http://schemas.microsoft.com/office/powerpoint/2010/main" val="368272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57B5-80A6-EAA0-6E92-12E6B98EAC31}"/>
              </a:ext>
            </a:extLst>
          </p:cNvPr>
          <p:cNvSpPr>
            <a:spLocks noGrp="1"/>
          </p:cNvSpPr>
          <p:nvPr>
            <p:ph type="title"/>
          </p:nvPr>
        </p:nvSpPr>
        <p:spPr/>
        <p:txBody>
          <a:bodyPr>
            <a:normAutofit/>
          </a:bodyPr>
          <a:lstStyle/>
          <a:p>
            <a:r>
              <a:rPr lang="en-GB" sz="4400" dirty="0"/>
              <a:t>2026 Consulting Excellence Declaration</a:t>
            </a:r>
          </a:p>
        </p:txBody>
      </p:sp>
      <p:sp>
        <p:nvSpPr>
          <p:cNvPr id="3" name="Content Placeholder 2">
            <a:extLst>
              <a:ext uri="{FF2B5EF4-FFF2-40B4-BE49-F238E27FC236}">
                <a16:creationId xmlns:a16="http://schemas.microsoft.com/office/drawing/2014/main" id="{CF9AF598-73AE-EBD2-E02A-AF9164F8171A}"/>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sz="1900" dirty="0"/>
              <a:t>Etch affirms our commitment to the </a:t>
            </a:r>
            <a:r>
              <a:rPr lang="en-GB" sz="2000" dirty="0">
                <a:latin typeface="Arial"/>
                <a:cs typeface="Arial"/>
              </a:rPr>
              <a:t>Management Consultancy Association</a:t>
            </a:r>
            <a:r>
              <a:rPr lang="en-GB" sz="1900" b="1" dirty="0"/>
              <a:t> Consulting Excellence</a:t>
            </a:r>
            <a:r>
              <a:rPr lang="en-GB" sz="1900" dirty="0"/>
              <a:t> programme and its </a:t>
            </a:r>
            <a:r>
              <a:rPr lang="en-GB" sz="1900" b="1" dirty="0">
                <a:hlinkClick r:id="rId3"/>
              </a:rPr>
              <a:t>fourteen principles</a:t>
            </a:r>
            <a:r>
              <a:rPr lang="en-GB" sz="1900" dirty="0"/>
              <a:t> covering ethics, client service and value, professional development, diversity &amp; inclusion, and sustainability. For our clients, this means transparent ways of working, consistently high standards and a culture of continuous improvement.</a:t>
            </a:r>
            <a:r>
              <a:rPr lang="en-GB" dirty="0"/>
              <a:t> </a:t>
            </a:r>
          </a:p>
          <a:p>
            <a:pPr marL="0" indent="0">
              <a:lnSpc>
                <a:spcPct val="100000"/>
              </a:lnSpc>
              <a:buNone/>
            </a:pPr>
            <a:r>
              <a:rPr lang="en-GB" sz="1800" dirty="0"/>
              <a:t>Learn more about how we aim to define a better way to work, live and here: </a:t>
            </a:r>
            <a:r>
              <a:rPr lang="en-GB" sz="1800" dirty="0">
                <a:hlinkClick r:id="rId4"/>
              </a:rPr>
              <a:t>Our Purpose</a:t>
            </a:r>
            <a:endParaRPr lang="en-GB" sz="1800" dirty="0"/>
          </a:p>
        </p:txBody>
      </p:sp>
    </p:spTree>
    <p:extLst>
      <p:ext uri="{BB962C8B-B14F-4D97-AF65-F5344CB8AC3E}">
        <p14:creationId xmlns:p14="http://schemas.microsoft.com/office/powerpoint/2010/main" val="284366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F3F16-DF07-854E-B634-102636E0A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AA1DA-D5E5-7204-D4AD-11C650C4B9DA}"/>
              </a:ext>
            </a:extLst>
          </p:cNvPr>
          <p:cNvSpPr>
            <a:spLocks noGrp="1"/>
          </p:cNvSpPr>
          <p:nvPr>
            <p:ph type="title"/>
          </p:nvPr>
        </p:nvSpPr>
        <p:spPr/>
        <p:txBody>
          <a:bodyPr anchor="ctr">
            <a:normAutofit/>
          </a:bodyPr>
          <a:lstStyle/>
          <a:p>
            <a:r>
              <a:rPr lang="en-GB" sz="2800" dirty="0"/>
              <a:t>The MCA is the home of consulting excellence, the ground-breaking scheme for the UK’s leading management consulting firms.</a:t>
            </a:r>
          </a:p>
        </p:txBody>
      </p:sp>
      <p:sp>
        <p:nvSpPr>
          <p:cNvPr id="4" name="Text Placeholder 3">
            <a:extLst>
              <a:ext uri="{FF2B5EF4-FFF2-40B4-BE49-F238E27FC236}">
                <a16:creationId xmlns:a16="http://schemas.microsoft.com/office/drawing/2014/main" id="{9730A953-5FE2-DEF5-DE8E-33F3DFCA98E7}"/>
              </a:ext>
            </a:extLst>
          </p:cNvPr>
          <p:cNvSpPr>
            <a:spLocks noGrp="1"/>
          </p:cNvSpPr>
          <p:nvPr>
            <p:ph sz="half" idx="1"/>
          </p:nvPr>
        </p:nvSpPr>
        <p:spPr/>
        <p:txBody>
          <a:bodyPr vert="horz" lIns="91440" tIns="45720" rIns="91440" bIns="45720" rtlCol="0" anchor="t">
            <a:normAutofit/>
          </a:bodyPr>
          <a:lstStyle/>
          <a:p>
            <a:pPr marL="0" indent="0">
              <a:buNone/>
            </a:pPr>
            <a:endParaRPr lang="en-GB" sz="1500" dirty="0"/>
          </a:p>
          <a:p>
            <a:pPr marL="0" indent="0" fontAlgn="t">
              <a:buNone/>
            </a:pPr>
            <a:r>
              <a:rPr lang="en-GB" sz="1800" dirty="0">
                <a:latin typeface="Arial"/>
                <a:cs typeface="Arial"/>
              </a:rPr>
              <a:t>The Management Consultancies Association (MCA) created Consulting Excellence to set and uphold high standards across the UK consulting industry. As a participating firm, Etch aligns our practices to these standards so clients benefit from:</a:t>
            </a:r>
          </a:p>
          <a:p>
            <a:pPr marL="0" indent="0" fontAlgn="t">
              <a:buNone/>
            </a:pPr>
            <a:r>
              <a:rPr lang="en-GB" sz="1800" dirty="0">
                <a:latin typeface="Arial"/>
                <a:cs typeface="Arial"/>
              </a:rPr>
              <a:t>Professionalism &amp; ethics — clear responsibilities and transparent conduct.</a:t>
            </a:r>
          </a:p>
          <a:p>
            <a:pPr marL="0" indent="0" fontAlgn="t">
              <a:buNone/>
            </a:pPr>
            <a:r>
              <a:rPr lang="en-GB" sz="1800" dirty="0">
                <a:latin typeface="Arial"/>
                <a:cs typeface="Arial"/>
              </a:rPr>
              <a:t>Service quality — methods that emphasise outcomes and value realisation.</a:t>
            </a:r>
          </a:p>
          <a:p>
            <a:pPr marL="0" indent="0" fontAlgn="t">
              <a:buNone/>
            </a:pPr>
            <a:r>
              <a:rPr lang="en-GB" sz="1800" dirty="0">
                <a:latin typeface="Arial"/>
                <a:cs typeface="Arial"/>
              </a:rPr>
              <a:t>People excellence — investment in consultant capability and wellbeing.</a:t>
            </a:r>
          </a:p>
          <a:p>
            <a:pPr marL="0" indent="0">
              <a:buNone/>
            </a:pPr>
            <a:endParaRPr lang="en-GB" sz="1500" dirty="0"/>
          </a:p>
        </p:txBody>
      </p:sp>
      <p:sp>
        <p:nvSpPr>
          <p:cNvPr id="5" name="Slide Number Placeholder 4">
            <a:extLst>
              <a:ext uri="{FF2B5EF4-FFF2-40B4-BE49-F238E27FC236}">
                <a16:creationId xmlns:a16="http://schemas.microsoft.com/office/drawing/2014/main" id="{31789316-0071-07AE-98F9-9D73A5D1B8DA}"/>
              </a:ext>
            </a:extLst>
          </p:cNvPr>
          <p:cNvSpPr>
            <a:spLocks noGrp="1"/>
          </p:cNvSpPr>
          <p:nvPr>
            <p:ph type="sldNum" sz="quarter" idx="12"/>
          </p:nvPr>
        </p:nvSpPr>
        <p:spPr/>
        <p:txBody>
          <a:bodyPr anchor="ctr">
            <a:normAutofit/>
          </a:bodyPr>
          <a:lstStyle/>
          <a:p>
            <a:pPr>
              <a:spcAft>
                <a:spcPts val="600"/>
              </a:spcAft>
            </a:pPr>
            <a:fld id="{F1488FB2-51C3-5B43-A974-550BFAC97B87}" type="slidenum">
              <a:rPr lang="en-GB" smtClean="0"/>
              <a:pPr>
                <a:spcAft>
                  <a:spcPts val="600"/>
                </a:spcAft>
              </a:pPr>
              <a:t>4</a:t>
            </a:fld>
            <a:endParaRPr lang="en-GB"/>
          </a:p>
        </p:txBody>
      </p:sp>
      <p:pic>
        <p:nvPicPr>
          <p:cNvPr id="8" name="Content Placeholder 7" descr="A white text on a black background&#10;&#10;AI-generated content may be incorrect.">
            <a:extLst>
              <a:ext uri="{FF2B5EF4-FFF2-40B4-BE49-F238E27FC236}">
                <a16:creationId xmlns:a16="http://schemas.microsoft.com/office/drawing/2014/main" id="{BD78C0CC-3366-7AFC-4B97-16364F55AB4E}"/>
              </a:ext>
            </a:extLst>
          </p:cNvPr>
          <p:cNvPicPr>
            <a:picLocks noGrp="1" noChangeAspect="1"/>
          </p:cNvPicPr>
          <p:nvPr>
            <p:ph sz="half" idx="2"/>
          </p:nvPr>
        </p:nvPicPr>
        <p:blipFill>
          <a:blip r:embed="rId3"/>
          <a:stretch>
            <a:fillRect/>
          </a:stretch>
        </p:blipFill>
        <p:spPr>
          <a:xfrm>
            <a:off x="6203950" y="2391830"/>
            <a:ext cx="5149850" cy="3218929"/>
          </a:xfrm>
          <a:prstGeom prst="rect">
            <a:avLst/>
          </a:prstGeom>
        </p:spPr>
      </p:pic>
    </p:spTree>
    <p:extLst>
      <p:ext uri="{BB962C8B-B14F-4D97-AF65-F5344CB8AC3E}">
        <p14:creationId xmlns:p14="http://schemas.microsoft.com/office/powerpoint/2010/main" val="76051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D2F3-469A-139A-8682-ABA06FDD5CBA}"/>
              </a:ext>
            </a:extLst>
          </p:cNvPr>
          <p:cNvSpPr>
            <a:spLocks noGrp="1"/>
          </p:cNvSpPr>
          <p:nvPr>
            <p:ph type="ctrTitle"/>
          </p:nvPr>
        </p:nvSpPr>
        <p:spPr/>
        <p:txBody>
          <a:bodyPr anchor="b">
            <a:normAutofit/>
          </a:bodyPr>
          <a:lstStyle/>
          <a:p>
            <a:r>
              <a:rPr lang="en-GB" dirty="0">
                <a:latin typeface="Manuale Medium"/>
              </a:rPr>
              <a:t>The Fourteen Principles</a:t>
            </a:r>
          </a:p>
        </p:txBody>
      </p:sp>
      <p:sp>
        <p:nvSpPr>
          <p:cNvPr id="7" name="Subtitle 6">
            <a:extLst>
              <a:ext uri="{FF2B5EF4-FFF2-40B4-BE49-F238E27FC236}">
                <a16:creationId xmlns:a16="http://schemas.microsoft.com/office/drawing/2014/main" id="{DBD7FA42-94CC-06A3-B92C-FB2E6B2B7E6C}"/>
              </a:ext>
            </a:extLst>
          </p:cNvPr>
          <p:cNvSpPr>
            <a:spLocks noGrp="1"/>
          </p:cNvSpPr>
          <p:nvPr>
            <p:ph type="subTitle" idx="1"/>
          </p:nvPr>
        </p:nvSpPr>
        <p:spPr/>
        <p:txBody>
          <a:bodyPr/>
          <a:lstStyle/>
          <a:p>
            <a:endParaRPr lang="en-US"/>
          </a:p>
        </p:txBody>
      </p:sp>
      <p:sp>
        <p:nvSpPr>
          <p:cNvPr id="5" name="Slide Number Placeholder 4" hidden="1">
            <a:extLst>
              <a:ext uri="{FF2B5EF4-FFF2-40B4-BE49-F238E27FC236}">
                <a16:creationId xmlns:a16="http://schemas.microsoft.com/office/drawing/2014/main" id="{296EBEE6-C49B-11F2-4FBC-3F0AF41F2056}"/>
              </a:ext>
            </a:extLst>
          </p:cNvPr>
          <p:cNvSpPr>
            <a:spLocks noGrp="1"/>
          </p:cNvSpPr>
          <p:nvPr>
            <p:ph type="sldNum" sz="quarter" idx="4294967295"/>
          </p:nvPr>
        </p:nvSpPr>
        <p:spPr>
          <a:xfrm>
            <a:off x="11617325" y="6276975"/>
            <a:ext cx="574675" cy="577850"/>
          </a:xfrm>
          <a:prstGeom prst="rect">
            <a:avLst/>
          </a:prstGeom>
        </p:spPr>
        <p:txBody>
          <a:bodyPr/>
          <a:lstStyle/>
          <a:p>
            <a:pPr>
              <a:spcAft>
                <a:spcPts val="600"/>
              </a:spcAft>
            </a:pPr>
            <a:fld id="{F1488FB2-51C3-5B43-A974-550BFAC97B87}" type="slidenum">
              <a:rPr lang="en-GB" smtClean="0"/>
              <a:pPr>
                <a:spcAft>
                  <a:spcPts val="600"/>
                </a:spcAft>
              </a:pPr>
              <a:t>5</a:t>
            </a:fld>
            <a:endParaRPr lang="en-GB"/>
          </a:p>
        </p:txBody>
      </p:sp>
    </p:spTree>
    <p:extLst>
      <p:ext uri="{BB962C8B-B14F-4D97-AF65-F5344CB8AC3E}">
        <p14:creationId xmlns:p14="http://schemas.microsoft.com/office/powerpoint/2010/main" val="18184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DBB5-B889-F82D-FE45-EADFB1959D28}"/>
              </a:ext>
            </a:extLst>
          </p:cNvPr>
          <p:cNvSpPr>
            <a:spLocks noGrp="1"/>
          </p:cNvSpPr>
          <p:nvPr>
            <p:ph type="title"/>
          </p:nvPr>
        </p:nvSpPr>
        <p:spPr/>
        <p:txBody>
          <a:bodyPr/>
          <a:lstStyle/>
          <a:p>
            <a:r>
              <a:rPr lang="en-US" sz="4400" b="1" dirty="0">
                <a:latin typeface="Manuale Medium" panose="02040604050405060204" pitchFamily="18" charset="0"/>
              </a:rPr>
              <a:t>Ethical </a:t>
            </a:r>
            <a:r>
              <a:rPr lang="en-GB" dirty="0">
                <a:latin typeface="Manuale Medium" panose="02040604050405060204" pitchFamily="18" charset="0"/>
              </a:rPr>
              <a:t>B</a:t>
            </a:r>
            <a:r>
              <a:rPr lang="en-GB" sz="4400" b="1" dirty="0">
                <a:latin typeface="Manuale Medium" panose="02040604050405060204" pitchFamily="18" charset="0"/>
              </a:rPr>
              <a:t>ehaviour</a:t>
            </a:r>
            <a:endParaRPr lang="en-GB" dirty="0">
              <a:latin typeface="Manuale Medium" panose="02040604050405060204" pitchFamily="18" charset="0"/>
            </a:endParaRPr>
          </a:p>
        </p:txBody>
      </p:sp>
      <p:sp>
        <p:nvSpPr>
          <p:cNvPr id="3" name="Content Placeholder 2">
            <a:extLst>
              <a:ext uri="{FF2B5EF4-FFF2-40B4-BE49-F238E27FC236}">
                <a16:creationId xmlns:a16="http://schemas.microsoft.com/office/drawing/2014/main" id="{48EAB5FC-9A5E-D1F1-0F99-0F287FB76B6E}"/>
              </a:ext>
            </a:extLst>
          </p:cNvPr>
          <p:cNvSpPr>
            <a:spLocks noGrp="1"/>
          </p:cNvSpPr>
          <p:nvPr>
            <p:ph idx="1"/>
          </p:nvPr>
        </p:nvSpPr>
        <p:spPr/>
        <p:txBody>
          <a:bodyPr/>
          <a:lstStyle/>
          <a:p>
            <a:pPr marL="0" indent="0">
              <a:buNone/>
            </a:pPr>
            <a:r>
              <a:rPr lang="en-US" sz="2400" dirty="0"/>
              <a:t>We work with clients, partners, employees and other stakeholders in an ethical way. </a:t>
            </a:r>
            <a:br>
              <a:rPr lang="en-US" sz="2400" dirty="0"/>
            </a:br>
            <a:br>
              <a:rPr lang="en-US" sz="2400" dirty="0"/>
            </a:br>
            <a:r>
              <a:rPr lang="en-US" sz="2400" dirty="0"/>
              <a:t>This means:</a:t>
            </a:r>
          </a:p>
          <a:p>
            <a:pPr marL="461963" indent="-457200">
              <a:buFont typeface="+mj-lt"/>
              <a:buAutoNum type="arabicPeriod"/>
            </a:pPr>
            <a:r>
              <a:rPr lang="en-US" sz="2400" dirty="0"/>
              <a:t>We are responsible and good citizens.</a:t>
            </a:r>
          </a:p>
          <a:p>
            <a:pPr marL="461963" indent="-457200">
              <a:buFont typeface="+mj-lt"/>
              <a:buAutoNum type="arabicPeriod"/>
            </a:pPr>
            <a:r>
              <a:rPr lang="en-US" sz="2400" dirty="0"/>
              <a:t>We conduct our business ethically.</a:t>
            </a:r>
          </a:p>
          <a:p>
            <a:pPr marL="461963" indent="-457200">
              <a:lnSpc>
                <a:spcPct val="100000"/>
              </a:lnSpc>
              <a:buFont typeface="+mj-lt"/>
              <a:buAutoNum type="arabicPeriod"/>
            </a:pPr>
            <a:r>
              <a:rPr lang="en-US" sz="2400" dirty="0"/>
              <a:t>We foster an ethical culture.</a:t>
            </a:r>
          </a:p>
          <a:p>
            <a:pPr marL="0" indent="0">
              <a:buNone/>
            </a:pPr>
            <a:endParaRPr lang="en-US" sz="2800" dirty="0"/>
          </a:p>
          <a:p>
            <a:endParaRPr lang="en-GB" dirty="0"/>
          </a:p>
        </p:txBody>
      </p:sp>
    </p:spTree>
    <p:extLst>
      <p:ext uri="{BB962C8B-B14F-4D97-AF65-F5344CB8AC3E}">
        <p14:creationId xmlns:p14="http://schemas.microsoft.com/office/powerpoint/2010/main" val="349343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24CA-D441-58CD-F4D3-637F5769983E}"/>
              </a:ext>
            </a:extLst>
          </p:cNvPr>
          <p:cNvSpPr>
            <a:spLocks noGrp="1"/>
          </p:cNvSpPr>
          <p:nvPr>
            <p:ph type="title"/>
          </p:nvPr>
        </p:nvSpPr>
        <p:spPr/>
        <p:txBody>
          <a:bodyPr/>
          <a:lstStyle/>
          <a:p>
            <a:r>
              <a:rPr lang="en-GB" dirty="0"/>
              <a:t>Ethical Service and Value</a:t>
            </a:r>
          </a:p>
        </p:txBody>
      </p:sp>
      <p:sp>
        <p:nvSpPr>
          <p:cNvPr id="3" name="Content Placeholder 2">
            <a:extLst>
              <a:ext uri="{FF2B5EF4-FFF2-40B4-BE49-F238E27FC236}">
                <a16:creationId xmlns:a16="http://schemas.microsoft.com/office/drawing/2014/main" id="{15237CDF-ACCD-58A6-D630-27A6F11002E5}"/>
              </a:ext>
            </a:extLst>
          </p:cNvPr>
          <p:cNvSpPr>
            <a:spLocks noGrp="1"/>
          </p:cNvSpPr>
          <p:nvPr>
            <p:ph idx="1"/>
          </p:nvPr>
        </p:nvSpPr>
        <p:spPr/>
        <p:txBody>
          <a:bodyPr/>
          <a:lstStyle/>
          <a:p>
            <a:pPr marL="0" indent="0">
              <a:lnSpc>
                <a:spcPct val="100000"/>
              </a:lnSpc>
              <a:buNone/>
            </a:pPr>
            <a:r>
              <a:rPr lang="en-GB" sz="2400" dirty="0"/>
              <a:t>We promote the highest standards of client service and value.</a:t>
            </a:r>
          </a:p>
          <a:p>
            <a:pPr marL="0" indent="0">
              <a:lnSpc>
                <a:spcPct val="100000"/>
              </a:lnSpc>
              <a:buNone/>
            </a:pPr>
            <a:endParaRPr lang="en-GB" sz="2400" dirty="0"/>
          </a:p>
          <a:p>
            <a:pPr marL="0" indent="0">
              <a:lnSpc>
                <a:spcPct val="100000"/>
              </a:lnSpc>
              <a:buNone/>
            </a:pPr>
            <a:r>
              <a:rPr lang="en-GB" sz="2400" dirty="0"/>
              <a:t>This means:</a:t>
            </a:r>
          </a:p>
          <a:p>
            <a:pPr marL="347663" indent="-342900">
              <a:lnSpc>
                <a:spcPct val="100000"/>
              </a:lnSpc>
              <a:buFont typeface="+mj-lt"/>
              <a:buAutoNum type="arabicPeriod" startAt="4"/>
            </a:pPr>
            <a:r>
              <a:rPr lang="en-GB" sz="2400" dirty="0"/>
              <a:t>We provide excellent consulting services which deliver the outcomes clients seek and need.</a:t>
            </a:r>
          </a:p>
          <a:p>
            <a:pPr marL="347663" indent="-342900">
              <a:lnSpc>
                <a:spcPct val="100000"/>
              </a:lnSpc>
              <a:buFont typeface="+mj-lt"/>
              <a:buAutoNum type="arabicPeriod" startAt="4"/>
            </a:pPr>
            <a:r>
              <a:rPr lang="en-GB" sz="2400" dirty="0"/>
              <a:t>We are transparent with clients and respond to their concerns.</a:t>
            </a:r>
          </a:p>
          <a:p>
            <a:pPr marL="347663" indent="-342900">
              <a:lnSpc>
                <a:spcPct val="100000"/>
              </a:lnSpc>
              <a:buFont typeface="+mj-lt"/>
              <a:buAutoNum type="arabicPeriod" startAt="4"/>
            </a:pPr>
            <a:r>
              <a:rPr lang="en-GB" sz="2400" dirty="0"/>
              <a:t>We always strive to improve the value we can deliver to our clients.</a:t>
            </a:r>
          </a:p>
          <a:p>
            <a:pPr marL="0" indent="0">
              <a:buNone/>
            </a:pPr>
            <a:endParaRPr lang="en-GB" dirty="0"/>
          </a:p>
        </p:txBody>
      </p:sp>
    </p:spTree>
    <p:extLst>
      <p:ext uri="{BB962C8B-B14F-4D97-AF65-F5344CB8AC3E}">
        <p14:creationId xmlns:p14="http://schemas.microsoft.com/office/powerpoint/2010/main" val="259423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B629-1DD1-1F87-9802-6916BF149C49}"/>
              </a:ext>
            </a:extLst>
          </p:cNvPr>
          <p:cNvSpPr>
            <a:spLocks noGrp="1"/>
          </p:cNvSpPr>
          <p:nvPr>
            <p:ph type="title"/>
          </p:nvPr>
        </p:nvSpPr>
        <p:spPr/>
        <p:txBody>
          <a:bodyPr/>
          <a:lstStyle/>
          <a:p>
            <a:r>
              <a:rPr lang="en-GB"/>
              <a:t>Professional Development</a:t>
            </a:r>
          </a:p>
        </p:txBody>
      </p:sp>
      <p:sp>
        <p:nvSpPr>
          <p:cNvPr id="3" name="Content Placeholder 2">
            <a:extLst>
              <a:ext uri="{FF2B5EF4-FFF2-40B4-BE49-F238E27FC236}">
                <a16:creationId xmlns:a16="http://schemas.microsoft.com/office/drawing/2014/main" id="{51B3B781-5EFB-DBDC-7BDA-FC5AC9338CFE}"/>
              </a:ext>
            </a:extLst>
          </p:cNvPr>
          <p:cNvSpPr>
            <a:spLocks noGrp="1"/>
          </p:cNvSpPr>
          <p:nvPr>
            <p:ph idx="1"/>
          </p:nvPr>
        </p:nvSpPr>
        <p:spPr/>
        <p:txBody>
          <a:bodyPr vert="horz" lIns="91440" tIns="45720" rIns="91440" bIns="45720" rtlCol="0" anchor="t">
            <a:normAutofit fontScale="55000" lnSpcReduction="20000"/>
          </a:bodyPr>
          <a:lstStyle/>
          <a:p>
            <a:pPr marL="0" indent="0">
              <a:lnSpc>
                <a:spcPct val="120000"/>
              </a:lnSpc>
              <a:buNone/>
            </a:pPr>
            <a:r>
              <a:rPr lang="en-GB" sz="3400" dirty="0">
                <a:latin typeface="Arial"/>
                <a:cs typeface="Arial"/>
              </a:rPr>
              <a:t>We develop the capabilities of our consultants, provide career development opportunities and support the welfare of all our employees.  </a:t>
            </a:r>
            <a:endParaRPr lang="en-US" dirty="0"/>
          </a:p>
          <a:p>
            <a:pPr marL="0" indent="0">
              <a:lnSpc>
                <a:spcPct val="120000"/>
              </a:lnSpc>
              <a:buNone/>
            </a:pPr>
            <a:endParaRPr lang="en-GB" sz="3400" dirty="0"/>
          </a:p>
          <a:p>
            <a:pPr marL="0" indent="0">
              <a:lnSpc>
                <a:spcPct val="120000"/>
              </a:lnSpc>
              <a:buNone/>
            </a:pPr>
            <a:r>
              <a:rPr lang="en-GB" sz="3400" dirty="0">
                <a:latin typeface="Arial"/>
                <a:cs typeface="Arial"/>
              </a:rPr>
              <a:t>This means:</a:t>
            </a:r>
          </a:p>
          <a:p>
            <a:pPr marL="518795" indent="-514350">
              <a:lnSpc>
                <a:spcPct val="120000"/>
              </a:lnSpc>
              <a:buFont typeface="+mj-lt"/>
              <a:buAutoNum type="arabicPeriod" startAt="7"/>
            </a:pPr>
            <a:r>
              <a:rPr lang="en-GB" sz="3400" dirty="0">
                <a:latin typeface="Arial"/>
                <a:cs typeface="Arial"/>
              </a:rPr>
              <a:t>We undertake training and professional development planning each year.</a:t>
            </a:r>
          </a:p>
          <a:p>
            <a:pPr marL="518795" indent="-514350">
              <a:lnSpc>
                <a:spcPct val="120000"/>
              </a:lnSpc>
              <a:buFont typeface="+mj-lt"/>
              <a:buAutoNum type="arabicPeriod" startAt="7"/>
            </a:pPr>
            <a:r>
              <a:rPr lang="en-GB" sz="3400" dirty="0"/>
              <a:t>We promote strong core consulting capabilities and specialisms in our consultants and teams.</a:t>
            </a:r>
          </a:p>
          <a:p>
            <a:pPr marL="518795" indent="-514350">
              <a:lnSpc>
                <a:spcPct val="120000"/>
              </a:lnSpc>
              <a:buFont typeface="+mj-lt"/>
              <a:buAutoNum type="arabicPeriod" startAt="7"/>
            </a:pPr>
            <a:r>
              <a:rPr lang="en-GB" sz="3400" dirty="0">
                <a:latin typeface="Arial"/>
                <a:cs typeface="Arial"/>
              </a:rPr>
              <a:t>We support our employees’ career progression, professional development and welfare</a:t>
            </a:r>
            <a:endParaRPr lang="en-GB" sz="1400" dirty="0"/>
          </a:p>
          <a:p>
            <a:pPr marL="518795" indent="-514350">
              <a:lnSpc>
                <a:spcPct val="120000"/>
              </a:lnSpc>
              <a:buFont typeface="+mj-lt"/>
              <a:buAutoNum type="arabicPeriod" startAt="7"/>
            </a:pPr>
            <a:r>
              <a:rPr lang="en-GB" sz="3400" dirty="0">
                <a:latin typeface="Arial"/>
                <a:cs typeface="Arial"/>
              </a:rPr>
              <a:t>We support the adoption of the Chartered Management Consultant (</a:t>
            </a:r>
            <a:r>
              <a:rPr lang="en-GB" sz="3400" dirty="0" err="1">
                <a:latin typeface="Arial"/>
                <a:cs typeface="Arial"/>
              </a:rPr>
              <a:t>ChMC</a:t>
            </a:r>
            <a:r>
              <a:rPr lang="en-GB" sz="3400" dirty="0">
                <a:latin typeface="Arial"/>
                <a:cs typeface="Arial"/>
              </a:rPr>
              <a:t>) Accreditation </a:t>
            </a:r>
            <a:br>
              <a:rPr lang="en-GB" sz="3400" dirty="0">
                <a:latin typeface="Arial"/>
                <a:cs typeface="Arial"/>
              </a:rPr>
            </a:br>
            <a:r>
              <a:rPr lang="en-GB" sz="3400" dirty="0">
                <a:latin typeface="Arial"/>
                <a:cs typeface="Arial"/>
              </a:rPr>
              <a:t> across the industry and champion its values.</a:t>
            </a:r>
          </a:p>
          <a:p>
            <a:pPr marL="0" indent="0">
              <a:buNone/>
            </a:pPr>
            <a:endParaRPr lang="en-GB" dirty="0"/>
          </a:p>
        </p:txBody>
      </p:sp>
    </p:spTree>
    <p:extLst>
      <p:ext uri="{BB962C8B-B14F-4D97-AF65-F5344CB8AC3E}">
        <p14:creationId xmlns:p14="http://schemas.microsoft.com/office/powerpoint/2010/main" val="156015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FF902-385F-3B65-8E71-F8E1F56AB4EF}"/>
              </a:ext>
            </a:extLst>
          </p:cNvPr>
          <p:cNvSpPr>
            <a:spLocks noGrp="1"/>
          </p:cNvSpPr>
          <p:nvPr>
            <p:ph type="title"/>
          </p:nvPr>
        </p:nvSpPr>
        <p:spPr/>
        <p:txBody>
          <a:bodyPr/>
          <a:lstStyle/>
          <a:p>
            <a:r>
              <a:rPr lang="en-US" b="1"/>
              <a:t>Diversity &amp; </a:t>
            </a:r>
            <a:r>
              <a:rPr lang="en-US"/>
              <a:t>I</a:t>
            </a:r>
            <a:r>
              <a:rPr lang="en-US" b="1"/>
              <a:t>nclusion</a:t>
            </a:r>
            <a:endParaRPr lang="en-GB"/>
          </a:p>
        </p:txBody>
      </p:sp>
      <p:sp>
        <p:nvSpPr>
          <p:cNvPr id="3" name="Content Placeholder 2">
            <a:extLst>
              <a:ext uri="{FF2B5EF4-FFF2-40B4-BE49-F238E27FC236}">
                <a16:creationId xmlns:a16="http://schemas.microsoft.com/office/drawing/2014/main" id="{FED646EB-73F9-17D8-6D73-6DCDC409FD09}"/>
              </a:ext>
            </a:extLst>
          </p:cNvPr>
          <p:cNvSpPr>
            <a:spLocks noGrp="1"/>
          </p:cNvSpPr>
          <p:nvPr>
            <p:ph idx="1"/>
          </p:nvPr>
        </p:nvSpPr>
        <p:spPr/>
        <p:txBody>
          <a:bodyPr vert="horz" lIns="91440" tIns="45720" rIns="91440" bIns="45720" rtlCol="0" anchor="t">
            <a:normAutofit fontScale="40000" lnSpcReduction="20000"/>
          </a:bodyPr>
          <a:lstStyle/>
          <a:p>
            <a:pPr marL="0" indent="0">
              <a:lnSpc>
                <a:spcPct val="120000"/>
              </a:lnSpc>
              <a:buNone/>
            </a:pPr>
            <a:r>
              <a:rPr lang="en-US" sz="4500" dirty="0">
                <a:latin typeface="Arial"/>
                <a:cs typeface="Arial"/>
              </a:rPr>
              <a:t>We are committed to diversity and inclusion within our workplace and workforce.</a:t>
            </a:r>
          </a:p>
          <a:p>
            <a:pPr marL="0" indent="0">
              <a:lnSpc>
                <a:spcPct val="120000"/>
              </a:lnSpc>
              <a:buNone/>
            </a:pPr>
            <a:endParaRPr lang="en-US" sz="4500" dirty="0">
              <a:latin typeface="Arial"/>
              <a:cs typeface="Arial"/>
            </a:endParaRPr>
          </a:p>
          <a:p>
            <a:pPr marL="0" indent="0">
              <a:lnSpc>
                <a:spcPct val="120000"/>
              </a:lnSpc>
              <a:buNone/>
            </a:pPr>
            <a:r>
              <a:rPr lang="en-US" sz="4500" dirty="0">
                <a:latin typeface="Arial"/>
                <a:cs typeface="Arial"/>
              </a:rPr>
              <a:t>This means:</a:t>
            </a:r>
            <a:endParaRPr lang="en-US" dirty="0"/>
          </a:p>
          <a:p>
            <a:pPr marL="914400" indent="-914400">
              <a:lnSpc>
                <a:spcPct val="120000"/>
              </a:lnSpc>
              <a:buFont typeface="+mj-lt"/>
              <a:buAutoNum type="arabicPeriod" startAt="11"/>
            </a:pPr>
            <a:r>
              <a:rPr lang="en-US" sz="4500" dirty="0">
                <a:latin typeface="Arial"/>
                <a:cs typeface="Arial"/>
              </a:rPr>
              <a:t>We respect and embrace diversity and inclusion and understand the importance and positive benefit of people from different backgrounds working for our companies and our clients.</a:t>
            </a:r>
            <a:endParaRPr lang="en-US" dirty="0"/>
          </a:p>
          <a:p>
            <a:pPr marL="918845" indent="-914400">
              <a:lnSpc>
                <a:spcPct val="120000"/>
              </a:lnSpc>
              <a:buFont typeface="+mj-lt"/>
              <a:buAutoNum type="arabicPeriod" startAt="11"/>
            </a:pPr>
            <a:r>
              <a:rPr lang="en-US" sz="4500" dirty="0">
                <a:latin typeface="Arial"/>
                <a:cs typeface="Arial"/>
              </a:rPr>
              <a:t>We recruit and retain people from a diverse talent pool and strive to build cultures where difference is valued, respected and celebrated at all levels. Furthermore, we are committed to developing diverse future leaders and ensuring their progression in the industry.</a:t>
            </a:r>
          </a:p>
          <a:p>
            <a:pPr marL="918845" indent="-914400">
              <a:lnSpc>
                <a:spcPct val="120000"/>
              </a:lnSpc>
              <a:buFont typeface="+mj-lt"/>
              <a:buAutoNum type="arabicPeriod" startAt="11"/>
            </a:pPr>
            <a:r>
              <a:rPr lang="en-US" sz="4500" dirty="0">
                <a:latin typeface="Arial"/>
                <a:cs typeface="Arial"/>
              </a:rPr>
              <a:t>We support industry efforts to improve progress on diversity and inclusion, implementing best practice and monitoring the diversity of the consultancy sector workforce over time. This includes encouraging the collection of data to assess the effectiveness of D&amp;I policies and participating in the MCA annual report.</a:t>
            </a:r>
            <a:endParaRPr lang="en-US" dirty="0"/>
          </a:p>
          <a:p>
            <a:pPr marL="0" indent="0">
              <a:buNone/>
            </a:pPr>
            <a:endParaRPr lang="en-GB" dirty="0"/>
          </a:p>
        </p:txBody>
      </p:sp>
    </p:spTree>
    <p:extLst>
      <p:ext uri="{BB962C8B-B14F-4D97-AF65-F5344CB8AC3E}">
        <p14:creationId xmlns:p14="http://schemas.microsoft.com/office/powerpoint/2010/main" val="2033929346"/>
      </p:ext>
    </p:extLst>
  </p:cSld>
  <p:clrMapOvr>
    <a:masterClrMapping/>
  </p:clrMapOvr>
</p:sld>
</file>

<file path=ppt/theme/theme1.xml><?xml version="1.0" encoding="utf-8"?>
<a:theme xmlns:a="http://schemas.openxmlformats.org/drawingml/2006/main" name="Etch Dark">
  <a:themeElements>
    <a:clrScheme name="Etch">
      <a:dk1>
        <a:srgbClr val="000000"/>
      </a:dk1>
      <a:lt1>
        <a:srgbClr val="FFFFFF"/>
      </a:lt1>
      <a:dk2>
        <a:srgbClr val="171D41"/>
      </a:dk2>
      <a:lt2>
        <a:srgbClr val="EDEDED"/>
      </a:lt2>
      <a:accent1>
        <a:srgbClr val="FF127B"/>
      </a:accent1>
      <a:accent2>
        <a:srgbClr val="627187"/>
      </a:accent2>
      <a:accent3>
        <a:srgbClr val="161D41"/>
      </a:accent3>
      <a:accent4>
        <a:srgbClr val="A7B2CF"/>
      </a:accent4>
      <a:accent5>
        <a:srgbClr val="A02B93"/>
      </a:accent5>
      <a:accent6>
        <a:srgbClr val="5FE496"/>
      </a:accent6>
      <a:hlink>
        <a:srgbClr val="FF127B"/>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tch Light">
  <a:themeElements>
    <a:clrScheme name="Etch">
      <a:dk1>
        <a:srgbClr val="000000"/>
      </a:dk1>
      <a:lt1>
        <a:srgbClr val="FFFFFF"/>
      </a:lt1>
      <a:dk2>
        <a:srgbClr val="171D41"/>
      </a:dk2>
      <a:lt2>
        <a:srgbClr val="EDEDED"/>
      </a:lt2>
      <a:accent1>
        <a:srgbClr val="FF127B"/>
      </a:accent1>
      <a:accent2>
        <a:srgbClr val="627187"/>
      </a:accent2>
      <a:accent3>
        <a:srgbClr val="161D41"/>
      </a:accent3>
      <a:accent4>
        <a:srgbClr val="A7B2CF"/>
      </a:accent4>
      <a:accent5>
        <a:srgbClr val="A02B93"/>
      </a:accent5>
      <a:accent6>
        <a:srgbClr val="5FE496"/>
      </a:accent6>
      <a:hlink>
        <a:srgbClr val="FF127B"/>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C40C7F2CA93B4DA31E4115866B402D" ma:contentTypeVersion="21" ma:contentTypeDescription="Create a new document." ma:contentTypeScope="" ma:versionID="97b7c4501a5e8f2848ebe790b7571afa">
  <xsd:schema xmlns:xsd="http://www.w3.org/2001/XMLSchema" xmlns:xs="http://www.w3.org/2001/XMLSchema" xmlns:p="http://schemas.microsoft.com/office/2006/metadata/properties" xmlns:ns2="0ddeed35-cba6-4ff1-b75f-325ff240ed35" xmlns:ns3="078f4188-9621-4309-83af-ed161940e433" targetNamespace="http://schemas.microsoft.com/office/2006/metadata/properties" ma:root="true" ma:fieldsID="35102770302be9c035d43d27ddeca364" ns2:_="" ns3:_="">
    <xsd:import namespace="0ddeed35-cba6-4ff1-b75f-325ff240ed35"/>
    <xsd:import namespace="078f4188-9621-4309-83af-ed161940e4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eed35-cba6-4ff1-b75f-325ff240e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2df24d-0a97-4f8c-b077-498e174852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8f4188-9621-4309-83af-ed161940e4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2046fc-110d-4572-9d77-8e4b83e62b72}" ma:internalName="TaxCatchAll" ma:showField="CatchAllData" ma:web="078f4188-9621-4309-83af-ed161940e4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deed35-cba6-4ff1-b75f-325ff240ed35">
      <Terms xmlns="http://schemas.microsoft.com/office/infopath/2007/PartnerControls"/>
    </lcf76f155ced4ddcb4097134ff3c332f>
    <TaxCatchAll xmlns="078f4188-9621-4309-83af-ed161940e433" xsi:nil="true"/>
    <_Flow_SignoffStatus xmlns="0ddeed35-cba6-4ff1-b75f-325ff240ed35" xsi:nil="true"/>
  </documentManagement>
</p:properties>
</file>

<file path=customXml/itemProps1.xml><?xml version="1.0" encoding="utf-8"?>
<ds:datastoreItem xmlns:ds="http://schemas.openxmlformats.org/officeDocument/2006/customXml" ds:itemID="{30C2A4DD-2AB9-4CCC-8A17-8F191D409251}">
  <ds:schemaRefs>
    <ds:schemaRef ds:uri="http://schemas.microsoft.com/sharepoint/v3/contenttype/forms"/>
  </ds:schemaRefs>
</ds:datastoreItem>
</file>

<file path=customXml/itemProps2.xml><?xml version="1.0" encoding="utf-8"?>
<ds:datastoreItem xmlns:ds="http://schemas.openxmlformats.org/officeDocument/2006/customXml" ds:itemID="{2893969D-0A16-4AFA-AD86-85A05CA70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eed35-cba6-4ff1-b75f-325ff240ed35"/>
    <ds:schemaRef ds:uri="078f4188-9621-4309-83af-ed161940e4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DE7275-B6E0-4757-8E95-053DC23DAEA0}">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purl.org/dc/dcmitype/"/>
    <ds:schemaRef ds:uri="078f4188-9621-4309-83af-ed161940e433"/>
    <ds:schemaRef ds:uri="http://schemas.microsoft.com/office/infopath/2007/PartnerControls"/>
    <ds:schemaRef ds:uri="0ddeed35-cba6-4ff1-b75f-325ff240ed35"/>
  </ds:schemaRefs>
</ds:datastoreItem>
</file>

<file path=docMetadata/LabelInfo.xml><?xml version="1.0" encoding="utf-8"?>
<clbl:labelList xmlns:clbl="http://schemas.microsoft.com/office/2020/mipLabelMetadata">
  <clbl:label id="{eb7895c7-47dd-49d6-a493-48fbc823cfec}" enabled="1" method="Standard" siteId="{79d7f010-d887-438e-b7aa-20b7a5360294}" removed="0"/>
</clbl:labelList>
</file>

<file path=docProps/app.xml><?xml version="1.0" encoding="utf-8"?>
<Properties xmlns="http://schemas.openxmlformats.org/officeDocument/2006/extended-properties" xmlns:vt="http://schemas.openxmlformats.org/officeDocument/2006/docPropsVTypes">
  <TotalTime>249</TotalTime>
  <Words>783</Words>
  <Application>Microsoft Macintosh PowerPoint</Application>
  <PresentationFormat>Widescreen</PresentationFormat>
  <Paragraphs>64</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Manuale</vt:lpstr>
      <vt:lpstr>Manuale Medium</vt:lpstr>
      <vt:lpstr>Wingdings</vt:lpstr>
      <vt:lpstr>Etch Dark</vt:lpstr>
      <vt:lpstr>Etch Light</vt:lpstr>
      <vt:lpstr>Etch  Consulting Excellence Declaration 2026</vt:lpstr>
      <vt:lpstr>Etch UK Ltd</vt:lpstr>
      <vt:lpstr>2026 Consulting Excellence Declaration</vt:lpstr>
      <vt:lpstr>The MCA is the home of consulting excellence, the ground-breaking scheme for the UK’s leading management consulting firms.</vt:lpstr>
      <vt:lpstr>The Fourteen Principles</vt:lpstr>
      <vt:lpstr>Ethical Behaviour</vt:lpstr>
      <vt:lpstr>Ethical Service and Value</vt:lpstr>
      <vt:lpstr>Professional Development</vt:lpstr>
      <vt:lpstr>Diversity &amp; Inclusion</vt:lpstr>
      <vt:lpstr>Sustainability</vt:lpstr>
      <vt:lpstr>Our commitment to a sustainable future</vt:lpstr>
      <vt:lpstr>Regain market leadership with 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Dye (Admin)</dc:creator>
  <cp:lastModifiedBy>Katie James</cp:lastModifiedBy>
  <cp:revision>92</cp:revision>
  <dcterms:created xsi:type="dcterms:W3CDTF">2024-05-16T13:54:10Z</dcterms:created>
  <dcterms:modified xsi:type="dcterms:W3CDTF">2026-03-12T14:44:27Z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0x01010083C40C7F2CA93B4DA31E4115866B402D</vt:lpwstr>
  </property>
  <property fmtid="{D5CDD505-2E9C-101B-9397-08002B2CF9AE}" pid="3" name="MediaServiceImageTags">
    <vt:lpwstr/>
  </property>
</Properties>
</file>